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2" r:id="rId3"/>
    <p:sldId id="283" r:id="rId4"/>
    <p:sldId id="282" r:id="rId5"/>
    <p:sldId id="281" r:id="rId6"/>
    <p:sldId id="280" r:id="rId7"/>
    <p:sldId id="278" r:id="rId8"/>
    <p:sldId id="273" r:id="rId9"/>
    <p:sldId id="276" r:id="rId10"/>
    <p:sldId id="274" r:id="rId11"/>
    <p:sldId id="279" r:id="rId12"/>
    <p:sldId id="275" r:id="rId13"/>
    <p:sldId id="256" r:id="rId14"/>
    <p:sldId id="264" r:id="rId15"/>
    <p:sldId id="269" r:id="rId16"/>
    <p:sldId id="268" r:id="rId17"/>
    <p:sldId id="266" r:id="rId18"/>
    <p:sldId id="267" r:id="rId19"/>
    <p:sldId id="270" r:id="rId20"/>
    <p:sldId id="265" r:id="rId21"/>
    <p:sldId id="257" r:id="rId22"/>
    <p:sldId id="258" r:id="rId23"/>
    <p:sldId id="259" r:id="rId24"/>
    <p:sldId id="260" r:id="rId25"/>
    <p:sldId id="261" r:id="rId26"/>
    <p:sldId id="262" r:id="rId27"/>
    <p:sldId id="26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97638-E1CE-448C-95CB-CD4782A6F96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3EC-B562-43A6-A2E3-00BACE957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7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97638-E1CE-448C-95CB-CD4782A6F96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3EC-B562-43A6-A2E3-00BACE957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4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97638-E1CE-448C-95CB-CD4782A6F96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3EC-B562-43A6-A2E3-00BACE957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39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97638-E1CE-448C-95CB-CD4782A6F96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3EC-B562-43A6-A2E3-00BACE957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84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97638-E1CE-448C-95CB-CD4782A6F96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3EC-B562-43A6-A2E3-00BACE957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382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97638-E1CE-448C-95CB-CD4782A6F96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3EC-B562-43A6-A2E3-00BACE957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959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97638-E1CE-448C-95CB-CD4782A6F96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3EC-B562-43A6-A2E3-00BACE957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165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97638-E1CE-448C-95CB-CD4782A6F96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3EC-B562-43A6-A2E3-00BACE957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94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97638-E1CE-448C-95CB-CD4782A6F96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3EC-B562-43A6-A2E3-00BACE957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750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97638-E1CE-448C-95CB-CD4782A6F96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3EC-B562-43A6-A2E3-00BACE957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000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97638-E1CE-448C-95CB-CD4782A6F96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83EC-B562-43A6-A2E3-00BACE957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908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97638-E1CE-448C-95CB-CD4782A6F96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383EC-B562-43A6-A2E3-00BACE957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60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185160" y="640080"/>
            <a:ext cx="3749040" cy="3749040"/>
            <a:chOff x="3185160" y="640080"/>
            <a:chExt cx="3749040" cy="3749040"/>
          </a:xfrm>
        </p:grpSpPr>
        <p:sp>
          <p:nvSpPr>
            <p:cNvPr id="2" name="Oval 1"/>
            <p:cNvSpPr/>
            <p:nvPr/>
          </p:nvSpPr>
          <p:spPr>
            <a:xfrm>
              <a:off x="3185160" y="640080"/>
              <a:ext cx="3749040" cy="3749040"/>
            </a:xfrm>
            <a:prstGeom prst="ellipse">
              <a:avLst/>
            </a:prstGeom>
            <a:ln w="50800" cmpd="dbl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>
              <a:spLocks noChangeAspect="1"/>
            </p:cNvSpPr>
            <p:nvPr/>
          </p:nvSpPr>
          <p:spPr>
            <a:xfrm>
              <a:off x="3876793" y="1066800"/>
              <a:ext cx="2438400" cy="2554397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20861843"/>
                </a:avLst>
              </a:prstTxWarp>
              <a:spAutoFit/>
            </a:bodyPr>
            <a:lstStyle/>
            <a:p>
              <a:pPr algn="ctr" rtl="1"/>
              <a:r>
                <a:rPr lang="fa-IR" sz="2400" b="1" dirty="0">
                  <a:cs typeface="B Nazanin" panose="00000400000000000000" pitchFamily="2" charset="-78"/>
                </a:rPr>
                <a:t>مهندسین مشاور</a:t>
              </a:r>
              <a:endParaRPr lang="en-US" sz="3600" b="1" dirty="0">
                <a:cs typeface="B Nazanin" panose="00000400000000000000" pitchFamily="2" charset="-78"/>
              </a:endParaRPr>
            </a:p>
            <a:p>
              <a:pPr algn="ctr" rtl="1"/>
              <a:r>
                <a:rPr lang="fa-IR" sz="3600" b="1" dirty="0" err="1">
                  <a:cs typeface="B Nazanin" panose="00000400000000000000" pitchFamily="2" charset="-78"/>
                </a:rPr>
                <a:t>سنجشگران</a:t>
              </a:r>
              <a:r>
                <a:rPr lang="fa-IR" sz="3600" b="1" dirty="0">
                  <a:cs typeface="B Nazanin" panose="00000400000000000000" pitchFamily="2" charset="-78"/>
                </a:rPr>
                <a:t> دیار کهن</a:t>
              </a:r>
              <a:endParaRPr lang="en-US" sz="4400" b="1" dirty="0">
                <a:cs typeface="B Nazanin" panose="00000400000000000000" pitchFamily="2" charset="-78"/>
              </a:endParaRPr>
            </a:p>
          </p:txBody>
        </p:sp>
        <p:sp>
          <p:nvSpPr>
            <p:cNvPr id="26" name="TextBox 25"/>
            <p:cNvSpPr txBox="1">
              <a:spLocks/>
            </p:cNvSpPr>
            <p:nvPr/>
          </p:nvSpPr>
          <p:spPr>
            <a:xfrm>
              <a:off x="3962400" y="1447800"/>
              <a:ext cx="2209800" cy="2106914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0548896"/>
                </a:avLst>
              </a:prstTxWarp>
              <a:spAutoFit/>
            </a:bodyPr>
            <a:lstStyle/>
            <a:p>
              <a:pPr algn="ctr"/>
              <a:r>
                <a:rPr lang="en-US" sz="4400" dirty="0">
                  <a:latin typeface="Georgia" panose="02040502050405020303" pitchFamily="18" charset="0"/>
                  <a:cs typeface="B Nazanin" panose="00000400000000000000" pitchFamily="2" charset="-78"/>
                </a:rPr>
                <a:t>SANDIACO</a:t>
              </a:r>
            </a:p>
            <a:p>
              <a:pPr algn="ctr"/>
              <a:r>
                <a:rPr lang="en-US" sz="2000" dirty="0">
                  <a:latin typeface="Georgia" panose="02040502050405020303" pitchFamily="18" charset="0"/>
                  <a:cs typeface="B Nazanin" panose="00000400000000000000" pitchFamily="2" charset="-78"/>
                </a:rPr>
                <a:t>Consulting Engineers</a:t>
              </a:r>
              <a:endParaRPr lang="fa-IR" sz="4400" dirty="0">
                <a:latin typeface="Georgia" panose="02040502050405020303" pitchFamily="18" charset="0"/>
                <a:cs typeface="B Nazanin" panose="00000400000000000000" pitchFamily="2" charset="-78"/>
              </a:endParaRPr>
            </a:p>
          </p:txBody>
        </p:sp>
        <p:pic>
          <p:nvPicPr>
            <p:cNvPr id="2051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84" t="20123" r="28886" b="33129"/>
            <a:stretch/>
          </p:blipFill>
          <p:spPr bwMode="auto">
            <a:xfrm rot="840000">
              <a:off x="3336281" y="1579049"/>
              <a:ext cx="3519425" cy="17551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34952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33400" y="1066800"/>
            <a:ext cx="7924800" cy="4572000"/>
            <a:chOff x="533400" y="1066800"/>
            <a:chExt cx="7924800" cy="4572000"/>
          </a:xfrm>
        </p:grpSpPr>
        <p:sp>
          <p:nvSpPr>
            <p:cNvPr id="5" name="Rectangle 4"/>
            <p:cNvSpPr>
              <a:spLocks/>
            </p:cNvSpPr>
            <p:nvPr/>
          </p:nvSpPr>
          <p:spPr>
            <a:xfrm>
              <a:off x="533400" y="1066800"/>
              <a:ext cx="7924800" cy="4572000"/>
            </a:xfrm>
            <a:prstGeom prst="rect">
              <a:avLst/>
            </a:prstGeom>
            <a:ln w="88900" cmpd="dbl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>
              <a:spLocks/>
            </p:cNvSpPr>
            <p:nvPr/>
          </p:nvSpPr>
          <p:spPr>
            <a:xfrm>
              <a:off x="533400" y="4116050"/>
              <a:ext cx="79248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dirty="0">
                  <a:latin typeface="Georgia" panose="02040502050405020303" pitchFamily="18" charset="0"/>
                  <a:cs typeface="B Nazanin" panose="00000400000000000000" pitchFamily="2" charset="-78"/>
                </a:rPr>
                <a:t>SANDIACO </a:t>
              </a:r>
              <a:r>
                <a:rPr lang="en-US" sz="4000" dirty="0">
                  <a:latin typeface="Georgia" panose="02040502050405020303" pitchFamily="18" charset="0"/>
                  <a:cs typeface="B Nazanin" panose="00000400000000000000" pitchFamily="2" charset="-78"/>
                </a:rPr>
                <a:t>Ltd.</a:t>
              </a:r>
              <a:endParaRPr lang="en-US" sz="4400" dirty="0">
                <a:latin typeface="Georgia" panose="02040502050405020303" pitchFamily="18" charset="0"/>
                <a:cs typeface="B Nazanin" panose="00000400000000000000" pitchFamily="2" charset="-78"/>
              </a:endParaRPr>
            </a:p>
            <a:p>
              <a:pPr algn="ctr"/>
              <a:r>
                <a:rPr lang="en-US" sz="2800" dirty="0">
                  <a:latin typeface="Georgia" panose="02040502050405020303" pitchFamily="18" charset="0"/>
                  <a:cs typeface="B Nazanin" panose="00000400000000000000" pitchFamily="2" charset="-78"/>
                </a:rPr>
                <a:t>Design &amp; Engineering</a:t>
              </a:r>
              <a:endParaRPr lang="fa-IR" sz="2800" dirty="0">
                <a:latin typeface="Georgia" panose="02040502050405020303" pitchFamily="18" charset="0"/>
                <a:cs typeface="B Nazanin" panose="00000400000000000000" pitchFamily="2" charset="-78"/>
              </a:endParaRPr>
            </a:p>
          </p:txBody>
        </p:sp>
        <p:sp>
          <p:nvSpPr>
            <p:cNvPr id="19" name="TextBox 18"/>
            <p:cNvSpPr txBox="1">
              <a:spLocks noChangeAspect="1"/>
            </p:cNvSpPr>
            <p:nvPr/>
          </p:nvSpPr>
          <p:spPr>
            <a:xfrm>
              <a:off x="533400" y="1100316"/>
              <a:ext cx="79248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fa-IR" sz="4800" b="1" dirty="0">
                  <a:cs typeface="B Nazanin" panose="00000400000000000000" pitchFamily="2" charset="-78"/>
                </a:rPr>
                <a:t>سنجشگران دیار کهن </a:t>
              </a:r>
              <a:r>
                <a:rPr lang="fa-IR" sz="2800" b="1" dirty="0">
                  <a:cs typeface="B Nazanin" panose="00000400000000000000" pitchFamily="2" charset="-78"/>
                </a:rPr>
                <a:t>(سهامی خاص)</a:t>
              </a:r>
            </a:p>
            <a:p>
              <a:pPr algn="ctr" rtl="1"/>
              <a:r>
                <a:rPr lang="fa-IR" sz="2800" b="1" dirty="0">
                  <a:cs typeface="B Nazanin" panose="00000400000000000000" pitchFamily="2" charset="-78"/>
                </a:rPr>
                <a:t>طراحی و مهندسی- شماره ثبت 14982 </a:t>
              </a:r>
              <a:endParaRPr lang="en-US" sz="2800" b="1" dirty="0">
                <a:cs typeface="B Nazanin" panose="00000400000000000000" pitchFamily="2" charset="-78"/>
              </a:endParaRPr>
            </a:p>
          </p:txBody>
        </p:sp>
        <p:pic>
          <p:nvPicPr>
            <p:cNvPr id="2051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84" t="20123" r="28886" b="33129"/>
            <a:stretch/>
          </p:blipFill>
          <p:spPr bwMode="auto">
            <a:xfrm rot="840000">
              <a:off x="2135645" y="2165286"/>
              <a:ext cx="4744633" cy="2288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86136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>
            <a:spLocks/>
          </p:cNvSpPr>
          <p:nvPr/>
        </p:nvSpPr>
        <p:spPr>
          <a:xfrm>
            <a:off x="533400" y="4038600"/>
            <a:ext cx="7924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latin typeface="Georgia" panose="02040502050405020303" pitchFamily="18" charset="0"/>
                <a:cs typeface="B Nazanin" panose="00000400000000000000" pitchFamily="2" charset="-78"/>
              </a:rPr>
              <a:t>SANDIACO</a:t>
            </a:r>
            <a:endParaRPr lang="fa-IR" sz="2800" dirty="0">
              <a:latin typeface="Georgia" panose="02040502050405020303" pitchFamily="18" charset="0"/>
              <a:cs typeface="B Nazanin" panose="00000400000000000000" pitchFamily="2" charset="-78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84" t="20123" r="28886" b="33129"/>
          <a:stretch/>
        </p:blipFill>
        <p:spPr bwMode="auto">
          <a:xfrm rot="840000">
            <a:off x="2059445" y="2165286"/>
            <a:ext cx="4744633" cy="2288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1837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33400" y="1066800"/>
            <a:ext cx="7924800" cy="4572000"/>
            <a:chOff x="533400" y="1066800"/>
            <a:chExt cx="7924800" cy="4572000"/>
          </a:xfrm>
        </p:grpSpPr>
        <p:sp>
          <p:nvSpPr>
            <p:cNvPr id="5" name="Rectangle 4"/>
            <p:cNvSpPr>
              <a:spLocks/>
            </p:cNvSpPr>
            <p:nvPr/>
          </p:nvSpPr>
          <p:spPr>
            <a:xfrm>
              <a:off x="533400" y="1066800"/>
              <a:ext cx="7924800" cy="4572000"/>
            </a:xfrm>
            <a:prstGeom prst="rect">
              <a:avLst/>
            </a:prstGeom>
            <a:ln w="88900" cmpd="dbl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>
              <a:spLocks/>
            </p:cNvSpPr>
            <p:nvPr/>
          </p:nvSpPr>
          <p:spPr>
            <a:xfrm>
              <a:off x="533400" y="4116050"/>
              <a:ext cx="79248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dirty="0">
                  <a:latin typeface="Georgia" panose="02040502050405020303" pitchFamily="18" charset="0"/>
                  <a:cs typeface="B Nazanin" panose="00000400000000000000" pitchFamily="2" charset="-78"/>
                </a:rPr>
                <a:t>SANDIACO </a:t>
              </a:r>
              <a:r>
                <a:rPr lang="en-US" sz="4000" dirty="0">
                  <a:latin typeface="Georgia" panose="02040502050405020303" pitchFamily="18" charset="0"/>
                  <a:cs typeface="B Nazanin" panose="00000400000000000000" pitchFamily="2" charset="-78"/>
                </a:rPr>
                <a:t>Ltd.</a:t>
              </a:r>
              <a:endParaRPr lang="en-US" sz="4400" dirty="0">
                <a:latin typeface="Georgia" panose="02040502050405020303" pitchFamily="18" charset="0"/>
                <a:cs typeface="B Nazanin" panose="00000400000000000000" pitchFamily="2" charset="-78"/>
              </a:endParaRPr>
            </a:p>
            <a:p>
              <a:pPr algn="ctr"/>
              <a:r>
                <a:rPr lang="en-US" sz="2800" dirty="0">
                  <a:latin typeface="Georgia" panose="02040502050405020303" pitchFamily="18" charset="0"/>
                  <a:cs typeface="B Nazanin" panose="00000400000000000000" pitchFamily="2" charset="-78"/>
                </a:rPr>
                <a:t>Design &amp; Engineering</a:t>
              </a:r>
              <a:endParaRPr lang="fa-IR" sz="2800" dirty="0">
                <a:latin typeface="Georgia" panose="02040502050405020303" pitchFamily="18" charset="0"/>
                <a:cs typeface="B Nazanin" panose="00000400000000000000" pitchFamily="2" charset="-78"/>
              </a:endParaRPr>
            </a:p>
          </p:txBody>
        </p:sp>
        <p:sp>
          <p:nvSpPr>
            <p:cNvPr id="19" name="TextBox 18"/>
            <p:cNvSpPr txBox="1">
              <a:spLocks noChangeAspect="1"/>
            </p:cNvSpPr>
            <p:nvPr/>
          </p:nvSpPr>
          <p:spPr>
            <a:xfrm>
              <a:off x="533400" y="1100316"/>
              <a:ext cx="79248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fa-IR" sz="4800" b="1" dirty="0">
                  <a:cs typeface="B Nazanin" panose="00000400000000000000" pitchFamily="2" charset="-78"/>
                </a:rPr>
                <a:t>سنجشگران دیار کهن </a:t>
              </a:r>
              <a:r>
                <a:rPr lang="fa-IR" sz="2800" b="1" dirty="0">
                  <a:cs typeface="B Nazanin" panose="00000400000000000000" pitchFamily="2" charset="-78"/>
                </a:rPr>
                <a:t>(سهامی خاص)</a:t>
              </a:r>
            </a:p>
            <a:p>
              <a:pPr algn="ctr" rtl="1"/>
              <a:r>
                <a:rPr lang="fa-IR" sz="2800" b="1" dirty="0">
                  <a:cs typeface="B Nazanin" panose="00000400000000000000" pitchFamily="2" charset="-78"/>
                </a:rPr>
                <a:t>طراحی و مهندسی- شماره ثبت 14982 </a:t>
              </a:r>
              <a:endParaRPr lang="en-US" sz="2800" b="1" dirty="0">
                <a:cs typeface="B Nazanin" panose="00000400000000000000" pitchFamily="2" charset="-78"/>
              </a:endParaRPr>
            </a:p>
          </p:txBody>
        </p:sp>
        <p:pic>
          <p:nvPicPr>
            <p:cNvPr id="2051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84" t="20123" r="28886" b="33129"/>
            <a:stretch/>
          </p:blipFill>
          <p:spPr bwMode="auto">
            <a:xfrm rot="840000">
              <a:off x="2135645" y="2165286"/>
              <a:ext cx="4744633" cy="2288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31986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val 23"/>
          <p:cNvSpPr>
            <a:spLocks noChangeAspect="1"/>
          </p:cNvSpPr>
          <p:nvPr/>
        </p:nvSpPr>
        <p:spPr>
          <a:xfrm>
            <a:off x="3425018" y="1057152"/>
            <a:ext cx="3309136" cy="320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25" t="33000" r="42634" b="33500"/>
          <a:stretch/>
        </p:blipFill>
        <p:spPr bwMode="auto">
          <a:xfrm>
            <a:off x="3505200" y="1723952"/>
            <a:ext cx="3131127" cy="1733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 rot="16980000">
            <a:off x="3426695" y="2312167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Georgia" panose="02040502050405020303" pitchFamily="18" charset="0"/>
              </a:rPr>
              <a:t>S</a:t>
            </a:r>
          </a:p>
        </p:txBody>
      </p:sp>
      <p:sp>
        <p:nvSpPr>
          <p:cNvPr id="9" name="TextBox 8"/>
          <p:cNvSpPr txBox="1"/>
          <p:nvPr/>
        </p:nvSpPr>
        <p:spPr>
          <a:xfrm rot="17460000">
            <a:off x="3502045" y="1973159"/>
            <a:ext cx="228600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Georgia" panose="02040502050405020303" pitchFamily="18" charset="0"/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 rot="18550834">
            <a:off x="3713616" y="1569801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Georgia" panose="02040502050405020303" pitchFamily="18" charset="0"/>
              </a:rPr>
              <a:t>N</a:t>
            </a:r>
          </a:p>
        </p:txBody>
      </p:sp>
      <p:sp>
        <p:nvSpPr>
          <p:cNvPr id="11" name="TextBox 10"/>
          <p:cNvSpPr txBox="1"/>
          <p:nvPr/>
        </p:nvSpPr>
        <p:spPr>
          <a:xfrm rot="19260000">
            <a:off x="3987903" y="1258756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Georgia" panose="02040502050405020303" pitchFamily="18" charset="0"/>
              </a:rPr>
              <a:t>D</a:t>
            </a:r>
          </a:p>
        </p:txBody>
      </p:sp>
      <p:sp>
        <p:nvSpPr>
          <p:cNvPr id="12" name="TextBox 11"/>
          <p:cNvSpPr txBox="1"/>
          <p:nvPr/>
        </p:nvSpPr>
        <p:spPr>
          <a:xfrm rot="20160000">
            <a:off x="4343783" y="1009151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Georgia" panose="02040502050405020303" pitchFamily="18" charset="0"/>
              </a:rPr>
              <a:t>I</a:t>
            </a:r>
          </a:p>
        </p:txBody>
      </p:sp>
      <p:sp>
        <p:nvSpPr>
          <p:cNvPr id="13" name="TextBox 12"/>
          <p:cNvSpPr txBox="1"/>
          <p:nvPr/>
        </p:nvSpPr>
        <p:spPr>
          <a:xfrm rot="21120000">
            <a:off x="4609462" y="927193"/>
            <a:ext cx="228600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Georgia" panose="02040502050405020303" pitchFamily="18" charset="0"/>
              </a:rPr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 rot="420000">
            <a:off x="4965286" y="866148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Georgia" panose="02040502050405020303" pitchFamily="18" charset="0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 rot="1320000">
            <a:off x="5334280" y="914448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Georgia" panose="02040502050405020303" pitchFamily="18" charset="0"/>
              </a:rPr>
              <a:t>O</a:t>
            </a:r>
          </a:p>
        </p:txBody>
      </p:sp>
      <p:sp>
        <p:nvSpPr>
          <p:cNvPr id="16" name="TextBox 15"/>
          <p:cNvSpPr txBox="1"/>
          <p:nvPr/>
        </p:nvSpPr>
        <p:spPr>
          <a:xfrm rot="2700000">
            <a:off x="5844746" y="1232414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Georgia" panose="02040502050405020303" pitchFamily="18" charset="0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 rot="3102455">
            <a:off x="5984964" y="1395446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Bell MT" panose="02020503060305020303" pitchFamily="18" charset="0"/>
              </a:rPr>
              <a:t>n</a:t>
            </a:r>
          </a:p>
        </p:txBody>
      </p:sp>
      <p:sp>
        <p:nvSpPr>
          <p:cNvPr id="18" name="TextBox 17"/>
          <p:cNvSpPr txBox="1"/>
          <p:nvPr/>
        </p:nvSpPr>
        <p:spPr>
          <a:xfrm rot="3618098">
            <a:off x="6047418" y="1620997"/>
            <a:ext cx="431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Bell MT" panose="02020503060305020303" pitchFamily="18" charset="0"/>
              </a:rPr>
              <a:t>g.</a:t>
            </a:r>
          </a:p>
        </p:txBody>
      </p:sp>
      <p:sp>
        <p:nvSpPr>
          <p:cNvPr id="19" name="TextBox 18"/>
          <p:cNvSpPr txBox="1">
            <a:spLocks noChangeAspect="1"/>
          </p:cNvSpPr>
          <p:nvPr/>
        </p:nvSpPr>
        <p:spPr>
          <a:xfrm rot="20640000">
            <a:off x="3651619" y="1519532"/>
            <a:ext cx="2922734" cy="2468880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894951"/>
              </a:avLst>
            </a:prstTxWarp>
            <a:spAutoFit/>
          </a:bodyPr>
          <a:lstStyle/>
          <a:p>
            <a:r>
              <a:rPr lang="fa-IR" sz="4400" b="1" dirty="0">
                <a:cs typeface="B Nazanin" panose="00000400000000000000" pitchFamily="2" charset="-78"/>
              </a:rPr>
              <a:t>سنجشگران دیار کهن-سهامی خاص(ثبت 14982)</a:t>
            </a:r>
            <a:endParaRPr lang="en-US" sz="4400" b="1" dirty="0">
              <a:cs typeface="B Nazanin" panose="00000400000000000000" pitchFamily="2" charset="-78"/>
            </a:endParaRPr>
          </a:p>
        </p:txBody>
      </p:sp>
      <p:sp>
        <p:nvSpPr>
          <p:cNvPr id="26" name="TextBox 25"/>
          <p:cNvSpPr txBox="1">
            <a:spLocks noChangeAspect="1"/>
          </p:cNvSpPr>
          <p:nvPr/>
        </p:nvSpPr>
        <p:spPr>
          <a:xfrm rot="20640000">
            <a:off x="1963651" y="3555388"/>
            <a:ext cx="2922734" cy="246888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4400" b="1" dirty="0">
                <a:latin typeface="Bell MT" panose="02020503060305020303" pitchFamily="18" charset="0"/>
                <a:cs typeface="B Nazanin" panose="00000400000000000000" pitchFamily="2" charset="-78"/>
              </a:rPr>
              <a:t>SANDIACO Eng.</a:t>
            </a:r>
          </a:p>
        </p:txBody>
      </p:sp>
    </p:spTree>
    <p:extLst>
      <p:ext uri="{BB962C8B-B14F-4D97-AF65-F5344CB8AC3E}">
        <p14:creationId xmlns:p14="http://schemas.microsoft.com/office/powerpoint/2010/main" val="79251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505200" y="1375134"/>
            <a:ext cx="3131127" cy="2665214"/>
            <a:chOff x="3505200" y="1375134"/>
            <a:chExt cx="3131127" cy="266521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25" t="33000" r="42634" b="33500"/>
            <a:stretch/>
          </p:blipFill>
          <p:spPr bwMode="auto">
            <a:xfrm>
              <a:off x="3505200" y="1723952"/>
              <a:ext cx="3131127" cy="17336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9" name="TextBox 18"/>
            <p:cNvSpPr txBox="1">
              <a:spLocks noChangeAspect="1"/>
            </p:cNvSpPr>
            <p:nvPr/>
          </p:nvSpPr>
          <p:spPr>
            <a:xfrm rot="20640000">
              <a:off x="3671798" y="1432463"/>
              <a:ext cx="2869915" cy="2607885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558589"/>
                </a:avLst>
              </a:prstTxWarp>
              <a:spAutoFit/>
            </a:bodyPr>
            <a:lstStyle/>
            <a:p>
              <a:r>
                <a:rPr lang="fa-IR" sz="4400" b="1" dirty="0">
                  <a:cs typeface="B Nazanin" panose="00000400000000000000" pitchFamily="2" charset="-78"/>
                </a:rPr>
                <a:t>سنجشگران دیار کهن-سهامی خاص(ثبت 14982)</a:t>
              </a:r>
              <a:endParaRPr lang="en-US" sz="4400" b="1" dirty="0">
                <a:cs typeface="B Nazanin" panose="00000400000000000000" pitchFamily="2" charset="-78"/>
              </a:endParaRPr>
            </a:p>
          </p:txBody>
        </p:sp>
        <p:sp>
          <p:nvSpPr>
            <p:cNvPr id="26" name="TextBox 25"/>
            <p:cNvSpPr txBox="1">
              <a:spLocks noChangeAspect="1"/>
            </p:cNvSpPr>
            <p:nvPr/>
          </p:nvSpPr>
          <p:spPr>
            <a:xfrm rot="20520849">
              <a:off x="3780329" y="1375134"/>
              <a:ext cx="2522879" cy="2018474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1408519"/>
                </a:avLst>
              </a:prstTxWarp>
              <a:spAutoFit/>
            </a:bodyPr>
            <a:lstStyle/>
            <a:p>
              <a:r>
                <a:rPr lang="en-US" sz="4400" dirty="0">
                  <a:latin typeface="Georgia" panose="02040502050405020303" pitchFamily="18" charset="0"/>
                  <a:cs typeface="B Nazanin" panose="00000400000000000000" pitchFamily="2" charset="-78"/>
                </a:rPr>
                <a:t>SANDIACO </a:t>
              </a:r>
              <a:r>
                <a:rPr lang="en-US" sz="2800" dirty="0">
                  <a:latin typeface="Georgia" panose="02040502050405020303" pitchFamily="18" charset="0"/>
                  <a:cs typeface="B Nazanin" panose="00000400000000000000" pitchFamily="2" charset="-78"/>
                </a:rPr>
                <a:t>Engineering</a:t>
              </a:r>
              <a:endParaRPr lang="en-US" sz="4400" dirty="0">
                <a:latin typeface="Georgia" panose="02040502050405020303" pitchFamily="18" charset="0"/>
                <a:cs typeface="B Nazanin" panose="000004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9261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25" t="33000" r="42634" b="33500"/>
          <a:stretch/>
        </p:blipFill>
        <p:spPr bwMode="auto">
          <a:xfrm>
            <a:off x="3505200" y="1723952"/>
            <a:ext cx="3131127" cy="1733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>
            <a:spLocks noChangeAspect="1"/>
          </p:cNvSpPr>
          <p:nvPr/>
        </p:nvSpPr>
        <p:spPr>
          <a:xfrm rot="20640000">
            <a:off x="3671798" y="1432463"/>
            <a:ext cx="2869915" cy="2607885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558589"/>
              </a:avLst>
            </a:prstTxWarp>
            <a:spAutoFit/>
          </a:bodyPr>
          <a:lstStyle/>
          <a:p>
            <a:r>
              <a:rPr lang="fa-IR" sz="4400" b="1" dirty="0">
                <a:cs typeface="B Nazanin" panose="00000400000000000000" pitchFamily="2" charset="-78"/>
              </a:rPr>
              <a:t>سنجشگران دیار کهن-ثبت 14982</a:t>
            </a:r>
            <a:endParaRPr lang="en-US" sz="4400" b="1" dirty="0">
              <a:cs typeface="B Nazanin" panose="00000400000000000000" pitchFamily="2" charset="-78"/>
            </a:endParaRPr>
          </a:p>
        </p:txBody>
      </p:sp>
      <p:sp>
        <p:nvSpPr>
          <p:cNvPr id="26" name="TextBox 25"/>
          <p:cNvSpPr txBox="1">
            <a:spLocks noChangeAspect="1"/>
          </p:cNvSpPr>
          <p:nvPr/>
        </p:nvSpPr>
        <p:spPr>
          <a:xfrm rot="20520849">
            <a:off x="3780329" y="1375134"/>
            <a:ext cx="2522879" cy="2018474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1408519"/>
              </a:avLst>
            </a:prstTxWarp>
            <a:spAutoFit/>
          </a:bodyPr>
          <a:lstStyle/>
          <a:p>
            <a:r>
              <a:rPr lang="en-US" sz="4400" dirty="0">
                <a:latin typeface="Georgia" panose="02040502050405020303" pitchFamily="18" charset="0"/>
                <a:cs typeface="B Nazanin" panose="00000400000000000000" pitchFamily="2" charset="-78"/>
              </a:rPr>
              <a:t>SANDIACO </a:t>
            </a:r>
            <a:r>
              <a:rPr lang="en-US" sz="2800" dirty="0">
                <a:latin typeface="Georgia" panose="02040502050405020303" pitchFamily="18" charset="0"/>
                <a:cs typeface="B Nazanin" panose="00000400000000000000" pitchFamily="2" charset="-78"/>
              </a:rPr>
              <a:t>Eng.</a:t>
            </a:r>
            <a:endParaRPr lang="en-US" sz="4400" dirty="0">
              <a:latin typeface="Georgia" panose="02040502050405020303" pitchFamily="18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4392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25" t="33000" r="42634" b="33500"/>
          <a:stretch/>
        </p:blipFill>
        <p:spPr bwMode="auto">
          <a:xfrm>
            <a:off x="3505200" y="1723952"/>
            <a:ext cx="3131127" cy="1733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>
            <a:spLocks noChangeAspect="1"/>
          </p:cNvSpPr>
          <p:nvPr/>
        </p:nvSpPr>
        <p:spPr>
          <a:xfrm rot="20640000">
            <a:off x="2958137" y="1263457"/>
            <a:ext cx="3800570" cy="3199504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21123727"/>
              </a:avLst>
            </a:prstTxWarp>
            <a:spAutoFit/>
          </a:bodyPr>
          <a:lstStyle/>
          <a:p>
            <a:r>
              <a:rPr lang="fa-IR" sz="4400" b="1" dirty="0">
                <a:cs typeface="B Nazanin" panose="00000400000000000000" pitchFamily="2" charset="-78"/>
              </a:rPr>
              <a:t>سنجشگران دیار کهن-سهامی خاص(ثبت 14982)</a:t>
            </a:r>
            <a:endParaRPr lang="en-US" sz="4400" b="1" dirty="0">
              <a:cs typeface="B Nazanin" panose="00000400000000000000" pitchFamily="2" charset="-78"/>
            </a:endParaRPr>
          </a:p>
        </p:txBody>
      </p:sp>
      <p:sp>
        <p:nvSpPr>
          <p:cNvPr id="26" name="TextBox 25"/>
          <p:cNvSpPr txBox="1">
            <a:spLocks noChangeAspect="1"/>
          </p:cNvSpPr>
          <p:nvPr/>
        </p:nvSpPr>
        <p:spPr>
          <a:xfrm>
            <a:off x="3486150" y="801640"/>
            <a:ext cx="3369067" cy="2951980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047648"/>
              </a:avLst>
            </a:prstTxWarp>
            <a:spAutoFit/>
          </a:bodyPr>
          <a:lstStyle/>
          <a:p>
            <a:r>
              <a:rPr lang="en-US" sz="4400" dirty="0">
                <a:latin typeface="Georgia" panose="02040502050405020303" pitchFamily="18" charset="0"/>
                <a:cs typeface="B Nazanin" panose="00000400000000000000" pitchFamily="2" charset="-78"/>
              </a:rPr>
              <a:t>SANDIACO </a:t>
            </a:r>
            <a:r>
              <a:rPr lang="en-US" sz="2800" dirty="0">
                <a:latin typeface="Georgia" panose="02040502050405020303" pitchFamily="18" charset="0"/>
                <a:cs typeface="B Nazanin" panose="00000400000000000000" pitchFamily="2" charset="-78"/>
              </a:rPr>
              <a:t>Engineering</a:t>
            </a:r>
            <a:endParaRPr lang="en-US" sz="4400" dirty="0">
              <a:latin typeface="Georgia" panose="02040502050405020303" pitchFamily="18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97809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400592" y="915588"/>
            <a:ext cx="3340341" cy="3350422"/>
            <a:chOff x="3400592" y="915588"/>
            <a:chExt cx="3340341" cy="3350422"/>
          </a:xfrm>
        </p:grpSpPr>
        <p:sp>
          <p:nvSpPr>
            <p:cNvPr id="2" name="Oval 1"/>
            <p:cNvSpPr/>
            <p:nvPr/>
          </p:nvSpPr>
          <p:spPr>
            <a:xfrm>
              <a:off x="3400592" y="915588"/>
              <a:ext cx="3340341" cy="33504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25" t="33000" r="42634" b="33500"/>
            <a:stretch/>
          </p:blipFill>
          <p:spPr bwMode="auto">
            <a:xfrm>
              <a:off x="3505200" y="1723952"/>
              <a:ext cx="3131127" cy="17336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9" name="TextBox 18"/>
            <p:cNvSpPr txBox="1">
              <a:spLocks noChangeAspect="1"/>
            </p:cNvSpPr>
            <p:nvPr/>
          </p:nvSpPr>
          <p:spPr>
            <a:xfrm rot="20824653">
              <a:off x="3596055" y="1429921"/>
              <a:ext cx="3017520" cy="2742014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558589"/>
                </a:avLst>
              </a:prstTxWarp>
              <a:spAutoFit/>
            </a:bodyPr>
            <a:lstStyle/>
            <a:p>
              <a:pPr algn="r" rtl="1"/>
              <a:r>
                <a:rPr lang="fa-IR" sz="4400" b="1" dirty="0">
                  <a:cs typeface="B Nazanin" panose="00000400000000000000" pitchFamily="2" charset="-78"/>
                </a:rPr>
                <a:t>سنجشگران دیار کهن</a:t>
              </a:r>
              <a:r>
                <a:rPr lang="en-US" sz="4400" b="1" dirty="0">
                  <a:cs typeface="B Nazanin" panose="00000400000000000000" pitchFamily="2" charset="-78"/>
                </a:rPr>
                <a:t> -</a:t>
              </a:r>
              <a:r>
                <a:rPr lang="fa-IR" sz="4400" b="1" dirty="0">
                  <a:cs typeface="B Nazanin" panose="00000400000000000000" pitchFamily="2" charset="-78"/>
                </a:rPr>
                <a:t>ثبت 14982</a:t>
              </a:r>
              <a:endParaRPr lang="en-US" sz="4400" b="1" dirty="0">
                <a:cs typeface="B Nazanin" panose="00000400000000000000" pitchFamily="2" charset="-78"/>
              </a:endParaRPr>
            </a:p>
          </p:txBody>
        </p:sp>
        <p:sp>
          <p:nvSpPr>
            <p:cNvPr id="26" name="TextBox 25"/>
            <p:cNvSpPr txBox="1">
              <a:spLocks/>
            </p:cNvSpPr>
            <p:nvPr/>
          </p:nvSpPr>
          <p:spPr>
            <a:xfrm rot="20750617">
              <a:off x="3666890" y="1146195"/>
              <a:ext cx="2743200" cy="2286000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1376020"/>
                </a:avLst>
              </a:prstTxWarp>
              <a:spAutoFit/>
            </a:bodyPr>
            <a:lstStyle/>
            <a:p>
              <a:r>
                <a:rPr lang="en-US" sz="4400" dirty="0">
                  <a:latin typeface="Georgia" panose="02040502050405020303" pitchFamily="18" charset="0"/>
                  <a:cs typeface="B Nazanin" panose="00000400000000000000" pitchFamily="2" charset="-78"/>
                </a:rPr>
                <a:t>SANDIACO </a:t>
              </a:r>
              <a:r>
                <a:rPr lang="en-US" sz="2800" dirty="0">
                  <a:latin typeface="Georgia" panose="02040502050405020303" pitchFamily="18" charset="0"/>
                  <a:cs typeface="B Nazanin" panose="00000400000000000000" pitchFamily="2" charset="-78"/>
                </a:rPr>
                <a:t>Engineering</a:t>
              </a:r>
              <a:endParaRPr lang="en-US" sz="4400" dirty="0">
                <a:latin typeface="Georgia" panose="02040502050405020303" pitchFamily="18" charset="0"/>
                <a:cs typeface="B Nazanin" panose="000004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9429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25" t="33000" r="42634" b="33500"/>
          <a:stretch/>
        </p:blipFill>
        <p:spPr bwMode="auto">
          <a:xfrm>
            <a:off x="3505200" y="1723952"/>
            <a:ext cx="3131127" cy="1733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>
            <a:spLocks noChangeAspect="1"/>
          </p:cNvSpPr>
          <p:nvPr/>
        </p:nvSpPr>
        <p:spPr>
          <a:xfrm rot="20824653">
            <a:off x="3596055" y="1429921"/>
            <a:ext cx="3017520" cy="2742014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558589"/>
              </a:avLst>
            </a:prstTxWarp>
            <a:spAutoFit/>
          </a:bodyPr>
          <a:lstStyle/>
          <a:p>
            <a:pPr algn="r" rtl="1"/>
            <a:r>
              <a:rPr lang="fa-IR" sz="4400" b="1" dirty="0">
                <a:cs typeface="B Nazanin" panose="00000400000000000000" pitchFamily="2" charset="-78"/>
              </a:rPr>
              <a:t>سنجشگران دیار کهن</a:t>
            </a:r>
            <a:r>
              <a:rPr lang="en-US" sz="4400" b="1" dirty="0">
                <a:cs typeface="B Nazanin" panose="00000400000000000000" pitchFamily="2" charset="-78"/>
              </a:rPr>
              <a:t> -</a:t>
            </a:r>
            <a:r>
              <a:rPr lang="fa-IR" sz="4400" b="1" dirty="0">
                <a:cs typeface="B Nazanin" panose="00000400000000000000" pitchFamily="2" charset="-78"/>
              </a:rPr>
              <a:t>ثبت 14982</a:t>
            </a:r>
            <a:endParaRPr lang="en-US" sz="4400" b="1" dirty="0">
              <a:cs typeface="B Nazanin" panose="00000400000000000000" pitchFamily="2" charset="-78"/>
            </a:endParaRPr>
          </a:p>
        </p:txBody>
      </p:sp>
      <p:sp>
        <p:nvSpPr>
          <p:cNvPr id="26" name="TextBox 25"/>
          <p:cNvSpPr txBox="1">
            <a:spLocks/>
          </p:cNvSpPr>
          <p:nvPr/>
        </p:nvSpPr>
        <p:spPr>
          <a:xfrm rot="20750617">
            <a:off x="3666890" y="1146195"/>
            <a:ext cx="2743200" cy="2286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1376020"/>
              </a:avLst>
            </a:prstTxWarp>
            <a:spAutoFit/>
          </a:bodyPr>
          <a:lstStyle/>
          <a:p>
            <a:r>
              <a:rPr lang="en-US" sz="4400" dirty="0">
                <a:latin typeface="Georgia" panose="02040502050405020303" pitchFamily="18" charset="0"/>
                <a:cs typeface="B Nazanin" panose="00000400000000000000" pitchFamily="2" charset="-78"/>
              </a:rPr>
              <a:t>SANDIACO </a:t>
            </a:r>
            <a:r>
              <a:rPr lang="en-US" sz="2800" dirty="0">
                <a:latin typeface="Georgia" panose="02040502050405020303" pitchFamily="18" charset="0"/>
                <a:cs typeface="B Nazanin" panose="00000400000000000000" pitchFamily="2" charset="-78"/>
              </a:rPr>
              <a:t>Engineering</a:t>
            </a:r>
            <a:endParaRPr lang="en-US" sz="4400" dirty="0">
              <a:latin typeface="Georgia" panose="02040502050405020303" pitchFamily="18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460445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62375" y="685800"/>
            <a:ext cx="3608020" cy="3591670"/>
          </a:xfrm>
          <a:prstGeom prst="ellipse">
            <a:avLst/>
          </a:prstGeom>
          <a:ln w="50800" cmpd="dbl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25" t="33000" r="42634" b="33500"/>
          <a:stretch/>
        </p:blipFill>
        <p:spPr bwMode="auto">
          <a:xfrm>
            <a:off x="3306672" y="1540253"/>
            <a:ext cx="3519425" cy="1948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>
            <a:spLocks noChangeAspect="1"/>
          </p:cNvSpPr>
          <p:nvPr/>
        </p:nvSpPr>
        <p:spPr>
          <a:xfrm rot="20729874">
            <a:off x="3497112" y="1271220"/>
            <a:ext cx="3209991" cy="2830768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648290"/>
              </a:avLst>
            </a:prstTxWarp>
            <a:spAutoFit/>
          </a:bodyPr>
          <a:lstStyle/>
          <a:p>
            <a:pPr algn="r" rtl="1"/>
            <a:r>
              <a:rPr lang="fa-IR" sz="4400" b="1" dirty="0">
                <a:cs typeface="B Nazanin" panose="00000400000000000000" pitchFamily="2" charset="-78"/>
              </a:rPr>
              <a:t>سنجشگران دیار کهن</a:t>
            </a:r>
            <a:r>
              <a:rPr lang="en-US" sz="4400" b="1" dirty="0">
                <a:cs typeface="B Nazanin" panose="00000400000000000000" pitchFamily="2" charset="-78"/>
              </a:rPr>
              <a:t> -</a:t>
            </a:r>
            <a:r>
              <a:rPr lang="fa-IR" sz="4400" b="1" dirty="0">
                <a:cs typeface="B Nazanin" panose="00000400000000000000" pitchFamily="2" charset="-78"/>
              </a:rPr>
              <a:t>ثبت 14982</a:t>
            </a:r>
            <a:endParaRPr lang="en-US" sz="4400" b="1" dirty="0">
              <a:cs typeface="B Nazanin" panose="00000400000000000000" pitchFamily="2" charset="-78"/>
            </a:endParaRPr>
          </a:p>
        </p:txBody>
      </p:sp>
      <p:sp>
        <p:nvSpPr>
          <p:cNvPr id="26" name="TextBox 25"/>
          <p:cNvSpPr txBox="1">
            <a:spLocks/>
          </p:cNvSpPr>
          <p:nvPr/>
        </p:nvSpPr>
        <p:spPr>
          <a:xfrm rot="20750617">
            <a:off x="3680502" y="1058319"/>
            <a:ext cx="2693979" cy="2180797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1113091"/>
              </a:avLst>
            </a:prstTxWarp>
            <a:spAutoFit/>
          </a:bodyPr>
          <a:lstStyle/>
          <a:p>
            <a:r>
              <a:rPr lang="en-US" sz="4400" dirty="0">
                <a:latin typeface="Georgia" panose="02040502050405020303" pitchFamily="18" charset="0"/>
                <a:cs typeface="B Nazanin" panose="00000400000000000000" pitchFamily="2" charset="-78"/>
              </a:rPr>
              <a:t>SANDIACO </a:t>
            </a:r>
            <a:r>
              <a:rPr lang="en-US" sz="2800" dirty="0">
                <a:latin typeface="Georgia" panose="02040502050405020303" pitchFamily="18" charset="0"/>
                <a:cs typeface="B Nazanin" panose="00000400000000000000" pitchFamily="2" charset="-78"/>
              </a:rPr>
              <a:t>Engineering</a:t>
            </a:r>
            <a:endParaRPr lang="en-US" sz="4400" dirty="0">
              <a:latin typeface="Georgia" panose="02040502050405020303" pitchFamily="18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44182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/>
          </p:cNvSpPr>
          <p:nvPr/>
        </p:nvSpPr>
        <p:spPr>
          <a:xfrm>
            <a:off x="1326348" y="1652016"/>
            <a:ext cx="6674651" cy="28437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>
            <a:spLocks/>
          </p:cNvSpPr>
          <p:nvPr/>
        </p:nvSpPr>
        <p:spPr>
          <a:xfrm>
            <a:off x="1447800" y="3316196"/>
            <a:ext cx="2590800" cy="1027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  <a:cs typeface="B Nazanin" panose="00000400000000000000" pitchFamily="2" charset="-78"/>
              </a:rPr>
              <a:t>SANDIACO</a:t>
            </a:r>
            <a:endParaRPr lang="en-US" sz="2400" dirty="0">
              <a:latin typeface="Georgia" panose="02040502050405020303" pitchFamily="18" charset="0"/>
              <a:cs typeface="B Nazanin" panose="00000400000000000000" pitchFamily="2" charset="-78"/>
            </a:endParaRPr>
          </a:p>
          <a:p>
            <a:pPr algn="ctr">
              <a:lnSpc>
                <a:spcPct val="150000"/>
              </a:lnSpc>
            </a:pPr>
            <a:r>
              <a:rPr lang="en-US" dirty="0">
                <a:latin typeface="Georgia" panose="02040502050405020303" pitchFamily="18" charset="0"/>
                <a:cs typeface="B Nazanin" panose="00000400000000000000" pitchFamily="2" charset="-78"/>
              </a:rPr>
              <a:t>Consulting Engineers</a:t>
            </a:r>
            <a:endParaRPr lang="fa-IR" dirty="0">
              <a:latin typeface="Georgia" panose="02040502050405020303" pitchFamily="18" charset="0"/>
              <a:cs typeface="B Nazanin" panose="00000400000000000000" pitchFamily="2" charset="-78"/>
            </a:endParaRPr>
          </a:p>
        </p:txBody>
      </p:sp>
      <p:sp>
        <p:nvSpPr>
          <p:cNvPr id="19" name="TextBox 18"/>
          <p:cNvSpPr txBox="1">
            <a:spLocks noChangeAspect="1"/>
          </p:cNvSpPr>
          <p:nvPr/>
        </p:nvSpPr>
        <p:spPr>
          <a:xfrm>
            <a:off x="4685867" y="3335432"/>
            <a:ext cx="3200400" cy="1007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3200" b="1" dirty="0">
                <a:cs typeface="B Nazanin" panose="00000400000000000000" pitchFamily="2" charset="-78"/>
              </a:rPr>
              <a:t>سنجشگران دیار کهن</a:t>
            </a:r>
            <a:endParaRPr lang="en-US" sz="3200" b="1" dirty="0">
              <a:cs typeface="B Nazanin" panose="00000400000000000000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2000" b="1" dirty="0">
                <a:cs typeface="B Nazanin" panose="00000400000000000000" pitchFamily="2" charset="-78"/>
              </a:rPr>
              <a:t>مهندسین مشاور</a:t>
            </a:r>
            <a:endParaRPr lang="en-US" sz="2000" b="1" dirty="0">
              <a:cs typeface="B Nazanin" panose="00000400000000000000" pitchFamily="2" charset="-78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84" t="20123" r="28886" b="33129"/>
          <a:stretch/>
        </p:blipFill>
        <p:spPr bwMode="auto">
          <a:xfrm rot="840000">
            <a:off x="2616121" y="1606837"/>
            <a:ext cx="3911758" cy="1886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02104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25" t="33000" r="42634" b="33500"/>
          <a:stretch/>
        </p:blipFill>
        <p:spPr bwMode="auto">
          <a:xfrm>
            <a:off x="3505200" y="1723952"/>
            <a:ext cx="3131127" cy="1733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>
            <a:spLocks noChangeAspect="1"/>
          </p:cNvSpPr>
          <p:nvPr/>
        </p:nvSpPr>
        <p:spPr>
          <a:xfrm rot="20640000">
            <a:off x="3718114" y="1269643"/>
            <a:ext cx="2987695" cy="2714911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1536832"/>
              </a:avLst>
            </a:prstTxWarp>
            <a:spAutoFit/>
          </a:bodyPr>
          <a:lstStyle/>
          <a:p>
            <a:r>
              <a:rPr lang="fa-IR" sz="4400" b="1" dirty="0">
                <a:cs typeface="B Nazanin" panose="00000400000000000000" pitchFamily="2" charset="-78"/>
              </a:rPr>
              <a:t>سنجشگران دیار کهن</a:t>
            </a:r>
            <a:endParaRPr lang="en-US" sz="4400" b="1" dirty="0">
              <a:cs typeface="B Nazanin" panose="00000400000000000000" pitchFamily="2" charset="-78"/>
            </a:endParaRPr>
          </a:p>
        </p:txBody>
      </p:sp>
      <p:sp>
        <p:nvSpPr>
          <p:cNvPr id="26" name="TextBox 25"/>
          <p:cNvSpPr txBox="1">
            <a:spLocks noChangeAspect="1"/>
          </p:cNvSpPr>
          <p:nvPr/>
        </p:nvSpPr>
        <p:spPr>
          <a:xfrm rot="20520849">
            <a:off x="3780329" y="1375134"/>
            <a:ext cx="2522879" cy="2018474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1408519"/>
              </a:avLst>
            </a:prstTxWarp>
            <a:spAutoFit/>
          </a:bodyPr>
          <a:lstStyle/>
          <a:p>
            <a:r>
              <a:rPr lang="en-US" sz="4400" dirty="0">
                <a:latin typeface="Georgia" panose="02040502050405020303" pitchFamily="18" charset="0"/>
                <a:cs typeface="B Nazanin" panose="00000400000000000000" pitchFamily="2" charset="-78"/>
              </a:rPr>
              <a:t>SANDIACO </a:t>
            </a:r>
            <a:r>
              <a:rPr lang="en-US" sz="2800" dirty="0">
                <a:latin typeface="Georgia" panose="02040502050405020303" pitchFamily="18" charset="0"/>
                <a:cs typeface="B Nazanin" panose="00000400000000000000" pitchFamily="2" charset="-78"/>
              </a:rPr>
              <a:t>Engineering</a:t>
            </a:r>
            <a:endParaRPr lang="en-US" sz="4400" dirty="0">
              <a:latin typeface="Georgia" panose="02040502050405020303" pitchFamily="18" charset="0"/>
              <a:cs typeface="B Nazanin" panose="00000400000000000000" pitchFamily="2" charset="-78"/>
            </a:endParaRPr>
          </a:p>
        </p:txBody>
      </p:sp>
      <p:sp>
        <p:nvSpPr>
          <p:cNvPr id="6" name="TextBox 5"/>
          <p:cNvSpPr txBox="1">
            <a:spLocks noChangeAspect="1"/>
          </p:cNvSpPr>
          <p:nvPr/>
        </p:nvSpPr>
        <p:spPr>
          <a:xfrm>
            <a:off x="228076" y="3545416"/>
            <a:ext cx="2869915" cy="2607885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3347049"/>
              </a:avLst>
            </a:prstTxWarp>
            <a:spAutoFit/>
          </a:bodyPr>
          <a:lstStyle/>
          <a:p>
            <a:r>
              <a:rPr lang="fa-IR" sz="4400" b="1" dirty="0">
                <a:cs typeface="B Nazanin" panose="00000400000000000000" pitchFamily="2" charset="-78"/>
              </a:rPr>
              <a:t>سهامی خاص(ثبت 14982)</a:t>
            </a:r>
            <a:endParaRPr lang="en-US" sz="44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14809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882942" y="1433475"/>
            <a:ext cx="2393288" cy="2314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25" t="33000" r="42634" b="33500"/>
          <a:stretch/>
        </p:blipFill>
        <p:spPr bwMode="auto">
          <a:xfrm>
            <a:off x="3505200" y="1723952"/>
            <a:ext cx="3131127" cy="1733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66800" y="609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ell MT" panose="02020503060305020303" pitchFamily="18" charset="0"/>
              </a:rPr>
              <a:t>SANDIACO</a:t>
            </a:r>
          </a:p>
        </p:txBody>
      </p:sp>
      <p:sp>
        <p:nvSpPr>
          <p:cNvPr id="7" name="TextBox 6"/>
          <p:cNvSpPr txBox="1"/>
          <p:nvPr/>
        </p:nvSpPr>
        <p:spPr>
          <a:xfrm rot="17131499">
            <a:off x="3602175" y="2223406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Bell MT" panose="02020503060305020303" pitchFamily="18" charset="0"/>
              </a:rPr>
              <a:t>S</a:t>
            </a:r>
          </a:p>
        </p:txBody>
      </p:sp>
      <p:sp>
        <p:nvSpPr>
          <p:cNvPr id="9" name="TextBox 8"/>
          <p:cNvSpPr txBox="1"/>
          <p:nvPr/>
        </p:nvSpPr>
        <p:spPr>
          <a:xfrm rot="17460000">
            <a:off x="3657600" y="1920240"/>
            <a:ext cx="228600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Bell MT" panose="02020503060305020303" pitchFamily="18" charset="0"/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 rot="18550834">
            <a:off x="3812294" y="1576319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Bell MT" panose="02020503060305020303" pitchFamily="18" charset="0"/>
              </a:rPr>
              <a:t>N</a:t>
            </a:r>
          </a:p>
        </p:txBody>
      </p:sp>
      <p:sp>
        <p:nvSpPr>
          <p:cNvPr id="11" name="TextBox 10"/>
          <p:cNvSpPr txBox="1"/>
          <p:nvPr/>
        </p:nvSpPr>
        <p:spPr>
          <a:xfrm rot="19200000">
            <a:off x="4075071" y="1284361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Bell MT" panose="02020503060305020303" pitchFamily="18" charset="0"/>
              </a:rPr>
              <a:t>D</a:t>
            </a:r>
          </a:p>
        </p:txBody>
      </p:sp>
      <p:sp>
        <p:nvSpPr>
          <p:cNvPr id="12" name="TextBox 11"/>
          <p:cNvSpPr txBox="1"/>
          <p:nvPr/>
        </p:nvSpPr>
        <p:spPr>
          <a:xfrm rot="20160000">
            <a:off x="4349631" y="1090749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Bell MT" panose="02020503060305020303" pitchFamily="18" charset="0"/>
              </a:rPr>
              <a:t>I</a:t>
            </a:r>
          </a:p>
        </p:txBody>
      </p:sp>
      <p:sp>
        <p:nvSpPr>
          <p:cNvPr id="13" name="TextBox 12"/>
          <p:cNvSpPr txBox="1"/>
          <p:nvPr/>
        </p:nvSpPr>
        <p:spPr>
          <a:xfrm rot="21060000">
            <a:off x="4550308" y="1005563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Bell MT" panose="02020503060305020303" pitchFamily="18" charset="0"/>
              </a:rPr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 rot="360000">
            <a:off x="4923799" y="944736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Bell MT" panose="02020503060305020303" pitchFamily="18" charset="0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 rot="1080000">
            <a:off x="5303520" y="1005840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Bell MT" panose="02020503060305020303" pitchFamily="18" charset="0"/>
              </a:rPr>
              <a:t>O</a:t>
            </a:r>
          </a:p>
        </p:txBody>
      </p:sp>
      <p:sp>
        <p:nvSpPr>
          <p:cNvPr id="16" name="TextBox 15"/>
          <p:cNvSpPr txBox="1"/>
          <p:nvPr/>
        </p:nvSpPr>
        <p:spPr>
          <a:xfrm rot="2367322">
            <a:off x="5814326" y="1391633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Bell MT" panose="02020503060305020303" pitchFamily="18" charset="0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 rot="3102455">
            <a:off x="5992756" y="1521767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Bell MT" panose="02020503060305020303" pitchFamily="18" charset="0"/>
              </a:rPr>
              <a:t>n</a:t>
            </a:r>
          </a:p>
        </p:txBody>
      </p:sp>
      <p:sp>
        <p:nvSpPr>
          <p:cNvPr id="18" name="TextBox 17"/>
          <p:cNvSpPr txBox="1"/>
          <p:nvPr/>
        </p:nvSpPr>
        <p:spPr>
          <a:xfrm rot="3095073">
            <a:off x="6081654" y="1718603"/>
            <a:ext cx="431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Bell MT" panose="02020503060305020303" pitchFamily="18" charset="0"/>
              </a:rPr>
              <a:t>g.</a:t>
            </a:r>
          </a:p>
        </p:txBody>
      </p:sp>
    </p:spTree>
    <p:extLst>
      <p:ext uri="{BB962C8B-B14F-4D97-AF65-F5344CB8AC3E}">
        <p14:creationId xmlns:p14="http://schemas.microsoft.com/office/powerpoint/2010/main" val="34630954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882942" y="1433475"/>
            <a:ext cx="2393288" cy="2314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25" t="33000" r="42634" b="33500"/>
          <a:stretch/>
        </p:blipFill>
        <p:spPr bwMode="auto">
          <a:xfrm>
            <a:off x="3505200" y="1723952"/>
            <a:ext cx="3131127" cy="1733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66800" y="609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ell MT" panose="02020503060305020303" pitchFamily="18" charset="0"/>
              </a:rPr>
              <a:t>SANDIACO</a:t>
            </a:r>
          </a:p>
        </p:txBody>
      </p:sp>
      <p:sp>
        <p:nvSpPr>
          <p:cNvPr id="7" name="TextBox 6"/>
          <p:cNvSpPr txBox="1"/>
          <p:nvPr/>
        </p:nvSpPr>
        <p:spPr>
          <a:xfrm rot="17131499">
            <a:off x="3602175" y="2223406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S</a:t>
            </a:r>
          </a:p>
        </p:txBody>
      </p:sp>
      <p:sp>
        <p:nvSpPr>
          <p:cNvPr id="9" name="TextBox 8"/>
          <p:cNvSpPr txBox="1"/>
          <p:nvPr/>
        </p:nvSpPr>
        <p:spPr>
          <a:xfrm rot="17460000">
            <a:off x="3657600" y="1920240"/>
            <a:ext cx="228600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 rot="18550834">
            <a:off x="3812294" y="1576319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N</a:t>
            </a:r>
          </a:p>
        </p:txBody>
      </p:sp>
      <p:sp>
        <p:nvSpPr>
          <p:cNvPr id="11" name="TextBox 10"/>
          <p:cNvSpPr txBox="1"/>
          <p:nvPr/>
        </p:nvSpPr>
        <p:spPr>
          <a:xfrm rot="19200000">
            <a:off x="4075071" y="1284361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D</a:t>
            </a:r>
          </a:p>
        </p:txBody>
      </p:sp>
      <p:sp>
        <p:nvSpPr>
          <p:cNvPr id="12" name="TextBox 11"/>
          <p:cNvSpPr txBox="1"/>
          <p:nvPr/>
        </p:nvSpPr>
        <p:spPr>
          <a:xfrm rot="20160000">
            <a:off x="4349631" y="1090749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I</a:t>
            </a:r>
          </a:p>
        </p:txBody>
      </p:sp>
      <p:sp>
        <p:nvSpPr>
          <p:cNvPr id="13" name="TextBox 12"/>
          <p:cNvSpPr txBox="1"/>
          <p:nvPr/>
        </p:nvSpPr>
        <p:spPr>
          <a:xfrm rot="21060000">
            <a:off x="4550308" y="1005563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 rot="360000">
            <a:off x="4923799" y="944736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 rot="1080000">
            <a:off x="5303520" y="1005840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O</a:t>
            </a:r>
          </a:p>
        </p:txBody>
      </p:sp>
      <p:sp>
        <p:nvSpPr>
          <p:cNvPr id="16" name="TextBox 15"/>
          <p:cNvSpPr txBox="1"/>
          <p:nvPr/>
        </p:nvSpPr>
        <p:spPr>
          <a:xfrm rot="2367322">
            <a:off x="5814326" y="1391633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 rot="3102455">
            <a:off x="5992756" y="1521767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n</a:t>
            </a:r>
          </a:p>
        </p:txBody>
      </p:sp>
      <p:sp>
        <p:nvSpPr>
          <p:cNvPr id="18" name="TextBox 17"/>
          <p:cNvSpPr txBox="1"/>
          <p:nvPr/>
        </p:nvSpPr>
        <p:spPr>
          <a:xfrm rot="3095073">
            <a:off x="6081654" y="1718603"/>
            <a:ext cx="431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Mongolian Baiti" panose="03000500000000000000" pitchFamily="66" charset="0"/>
                <a:cs typeface="Mongolian Baiti" panose="03000500000000000000" pitchFamily="66" charset="0"/>
              </a:rPr>
              <a:t>g.</a:t>
            </a:r>
          </a:p>
        </p:txBody>
      </p:sp>
    </p:spTree>
    <p:extLst>
      <p:ext uri="{BB962C8B-B14F-4D97-AF65-F5344CB8AC3E}">
        <p14:creationId xmlns:p14="http://schemas.microsoft.com/office/powerpoint/2010/main" val="30827080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882942" y="1433475"/>
            <a:ext cx="2393288" cy="2314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25" t="33000" r="42634" b="33500"/>
          <a:stretch/>
        </p:blipFill>
        <p:spPr bwMode="auto">
          <a:xfrm>
            <a:off x="3505200" y="1723952"/>
            <a:ext cx="3131127" cy="1733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66800" y="609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ell MT" panose="02020503060305020303" pitchFamily="18" charset="0"/>
              </a:rPr>
              <a:t>SANDIACO</a:t>
            </a:r>
          </a:p>
        </p:txBody>
      </p:sp>
      <p:sp>
        <p:nvSpPr>
          <p:cNvPr id="7" name="TextBox 6"/>
          <p:cNvSpPr txBox="1"/>
          <p:nvPr/>
        </p:nvSpPr>
        <p:spPr>
          <a:xfrm rot="17131499">
            <a:off x="3602175" y="2223406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Modern No. 20" panose="02070704070505020303" pitchFamily="18" charset="0"/>
                <a:cs typeface="Mongolian Baiti" panose="03000500000000000000" pitchFamily="66" charset="0"/>
              </a:rPr>
              <a:t>S</a:t>
            </a:r>
          </a:p>
        </p:txBody>
      </p:sp>
      <p:sp>
        <p:nvSpPr>
          <p:cNvPr id="9" name="TextBox 8"/>
          <p:cNvSpPr txBox="1"/>
          <p:nvPr/>
        </p:nvSpPr>
        <p:spPr>
          <a:xfrm rot="17460000">
            <a:off x="3657600" y="1920240"/>
            <a:ext cx="228600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Modern No. 20" panose="02070704070505020303" pitchFamily="18" charset="0"/>
                <a:cs typeface="Mongolian Baiti" panose="03000500000000000000" pitchFamily="66" charset="0"/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 rot="18550834">
            <a:off x="3812294" y="1576319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Modern No. 20" panose="02070704070505020303" pitchFamily="18" charset="0"/>
                <a:cs typeface="Mongolian Baiti" panose="03000500000000000000" pitchFamily="66" charset="0"/>
              </a:rPr>
              <a:t>N</a:t>
            </a:r>
          </a:p>
        </p:txBody>
      </p:sp>
      <p:sp>
        <p:nvSpPr>
          <p:cNvPr id="11" name="TextBox 10"/>
          <p:cNvSpPr txBox="1"/>
          <p:nvPr/>
        </p:nvSpPr>
        <p:spPr>
          <a:xfrm rot="19200000">
            <a:off x="4075071" y="1284361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Modern No. 20" panose="02070704070505020303" pitchFamily="18" charset="0"/>
                <a:cs typeface="Mongolian Baiti" panose="03000500000000000000" pitchFamily="66" charset="0"/>
              </a:rPr>
              <a:t>D</a:t>
            </a:r>
          </a:p>
        </p:txBody>
      </p:sp>
      <p:sp>
        <p:nvSpPr>
          <p:cNvPr id="12" name="TextBox 11"/>
          <p:cNvSpPr txBox="1"/>
          <p:nvPr/>
        </p:nvSpPr>
        <p:spPr>
          <a:xfrm rot="20160000">
            <a:off x="4349631" y="1090749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Modern No. 20" panose="02070704070505020303" pitchFamily="18" charset="0"/>
                <a:cs typeface="Mongolian Baiti" panose="03000500000000000000" pitchFamily="66" charset="0"/>
              </a:rPr>
              <a:t>I</a:t>
            </a:r>
          </a:p>
        </p:txBody>
      </p:sp>
      <p:sp>
        <p:nvSpPr>
          <p:cNvPr id="13" name="TextBox 12"/>
          <p:cNvSpPr txBox="1"/>
          <p:nvPr/>
        </p:nvSpPr>
        <p:spPr>
          <a:xfrm rot="21060000">
            <a:off x="4550308" y="1005563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Modern No. 20" panose="02070704070505020303" pitchFamily="18" charset="0"/>
                <a:cs typeface="Mongolian Baiti" panose="03000500000000000000" pitchFamily="66" charset="0"/>
              </a:rPr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 rot="360000">
            <a:off x="4923799" y="944736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Modern No. 20" panose="02070704070505020303" pitchFamily="18" charset="0"/>
                <a:cs typeface="Mongolian Baiti" panose="03000500000000000000" pitchFamily="66" charset="0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 rot="1080000">
            <a:off x="5303520" y="1005840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Modern No. 20" panose="02070704070505020303" pitchFamily="18" charset="0"/>
                <a:cs typeface="Mongolian Baiti" panose="03000500000000000000" pitchFamily="66" charset="0"/>
              </a:rPr>
              <a:t>O</a:t>
            </a:r>
          </a:p>
        </p:txBody>
      </p:sp>
      <p:sp>
        <p:nvSpPr>
          <p:cNvPr id="16" name="TextBox 15"/>
          <p:cNvSpPr txBox="1"/>
          <p:nvPr/>
        </p:nvSpPr>
        <p:spPr>
          <a:xfrm rot="2367322">
            <a:off x="5814326" y="1391633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Modern No. 20" panose="02070704070505020303" pitchFamily="18" charset="0"/>
                <a:cs typeface="Mongolian Baiti" panose="03000500000000000000" pitchFamily="66" charset="0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 rot="3102455">
            <a:off x="5992756" y="1521767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Modern No. 20" panose="02070704070505020303" pitchFamily="18" charset="0"/>
                <a:cs typeface="Mongolian Baiti" panose="03000500000000000000" pitchFamily="66" charset="0"/>
              </a:rPr>
              <a:t>n</a:t>
            </a:r>
          </a:p>
        </p:txBody>
      </p:sp>
      <p:sp>
        <p:nvSpPr>
          <p:cNvPr id="18" name="TextBox 17"/>
          <p:cNvSpPr txBox="1"/>
          <p:nvPr/>
        </p:nvSpPr>
        <p:spPr>
          <a:xfrm rot="3095073">
            <a:off x="6081654" y="1718603"/>
            <a:ext cx="431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Modern No. 20" panose="02070704070505020303" pitchFamily="18" charset="0"/>
                <a:cs typeface="Mongolian Baiti" panose="03000500000000000000" pitchFamily="66" charset="0"/>
              </a:rPr>
              <a:t>g.</a:t>
            </a:r>
          </a:p>
        </p:txBody>
      </p:sp>
    </p:spTree>
    <p:extLst>
      <p:ext uri="{BB962C8B-B14F-4D97-AF65-F5344CB8AC3E}">
        <p14:creationId xmlns:p14="http://schemas.microsoft.com/office/powerpoint/2010/main" val="1013403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882942" y="1433475"/>
            <a:ext cx="2393288" cy="2314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25" t="33000" r="42634" b="33500"/>
          <a:stretch/>
        </p:blipFill>
        <p:spPr bwMode="auto">
          <a:xfrm>
            <a:off x="3505200" y="1723952"/>
            <a:ext cx="3131127" cy="1733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66800" y="609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ell MT" panose="02020503060305020303" pitchFamily="18" charset="0"/>
              </a:rPr>
              <a:t>SANDIACO</a:t>
            </a:r>
          </a:p>
        </p:txBody>
      </p:sp>
      <p:sp>
        <p:nvSpPr>
          <p:cNvPr id="7" name="TextBox 6"/>
          <p:cNvSpPr txBox="1"/>
          <p:nvPr/>
        </p:nvSpPr>
        <p:spPr>
          <a:xfrm rot="17131499">
            <a:off x="3602175" y="2223406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Perpetua" panose="02020502060401020303" pitchFamily="18" charset="0"/>
                <a:cs typeface="Mongolian Baiti" panose="03000500000000000000" pitchFamily="66" charset="0"/>
              </a:rPr>
              <a:t>S</a:t>
            </a:r>
          </a:p>
        </p:txBody>
      </p:sp>
      <p:sp>
        <p:nvSpPr>
          <p:cNvPr id="9" name="TextBox 8"/>
          <p:cNvSpPr txBox="1"/>
          <p:nvPr/>
        </p:nvSpPr>
        <p:spPr>
          <a:xfrm rot="17460000">
            <a:off x="3657600" y="1920240"/>
            <a:ext cx="228600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Perpetua" panose="02020502060401020303" pitchFamily="18" charset="0"/>
                <a:cs typeface="Mongolian Baiti" panose="03000500000000000000" pitchFamily="66" charset="0"/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 rot="18550834">
            <a:off x="3812294" y="1576319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Perpetua" panose="02020502060401020303" pitchFamily="18" charset="0"/>
                <a:cs typeface="Mongolian Baiti" panose="03000500000000000000" pitchFamily="66" charset="0"/>
              </a:rPr>
              <a:t>N</a:t>
            </a:r>
          </a:p>
        </p:txBody>
      </p:sp>
      <p:sp>
        <p:nvSpPr>
          <p:cNvPr id="11" name="TextBox 10"/>
          <p:cNvSpPr txBox="1"/>
          <p:nvPr/>
        </p:nvSpPr>
        <p:spPr>
          <a:xfrm rot="19200000">
            <a:off x="4075071" y="1284361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Perpetua" panose="02020502060401020303" pitchFamily="18" charset="0"/>
                <a:cs typeface="Mongolian Baiti" panose="03000500000000000000" pitchFamily="66" charset="0"/>
              </a:rPr>
              <a:t>D</a:t>
            </a:r>
          </a:p>
        </p:txBody>
      </p:sp>
      <p:sp>
        <p:nvSpPr>
          <p:cNvPr id="12" name="TextBox 11"/>
          <p:cNvSpPr txBox="1"/>
          <p:nvPr/>
        </p:nvSpPr>
        <p:spPr>
          <a:xfrm rot="20160000">
            <a:off x="4349631" y="1090749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Perpetua" panose="02020502060401020303" pitchFamily="18" charset="0"/>
                <a:cs typeface="Mongolian Baiti" panose="03000500000000000000" pitchFamily="66" charset="0"/>
              </a:rPr>
              <a:t>I</a:t>
            </a:r>
          </a:p>
        </p:txBody>
      </p:sp>
      <p:sp>
        <p:nvSpPr>
          <p:cNvPr id="13" name="TextBox 12"/>
          <p:cNvSpPr txBox="1"/>
          <p:nvPr/>
        </p:nvSpPr>
        <p:spPr>
          <a:xfrm rot="21060000">
            <a:off x="4550308" y="1005563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Perpetua" panose="02020502060401020303" pitchFamily="18" charset="0"/>
                <a:cs typeface="Mongolian Baiti" panose="03000500000000000000" pitchFamily="66" charset="0"/>
              </a:rPr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 rot="360000">
            <a:off x="4923799" y="944736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Perpetua" panose="02020502060401020303" pitchFamily="18" charset="0"/>
                <a:cs typeface="Mongolian Baiti" panose="03000500000000000000" pitchFamily="66" charset="0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 rot="1080000">
            <a:off x="5303520" y="1005840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Perpetua" panose="02020502060401020303" pitchFamily="18" charset="0"/>
                <a:cs typeface="Mongolian Baiti" panose="03000500000000000000" pitchFamily="66" charset="0"/>
              </a:rPr>
              <a:t>O</a:t>
            </a:r>
          </a:p>
        </p:txBody>
      </p:sp>
      <p:sp>
        <p:nvSpPr>
          <p:cNvPr id="16" name="TextBox 15"/>
          <p:cNvSpPr txBox="1"/>
          <p:nvPr/>
        </p:nvSpPr>
        <p:spPr>
          <a:xfrm rot="2367322">
            <a:off x="5814326" y="1391633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Perpetua" panose="02020502060401020303" pitchFamily="18" charset="0"/>
                <a:cs typeface="Mongolian Baiti" panose="03000500000000000000" pitchFamily="66" charset="0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 rot="3102455">
            <a:off x="5992756" y="1521767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Perpetua" panose="02020502060401020303" pitchFamily="18" charset="0"/>
                <a:cs typeface="Mongolian Baiti" panose="03000500000000000000" pitchFamily="66" charset="0"/>
              </a:rPr>
              <a:t>n</a:t>
            </a:r>
          </a:p>
        </p:txBody>
      </p:sp>
      <p:sp>
        <p:nvSpPr>
          <p:cNvPr id="18" name="TextBox 17"/>
          <p:cNvSpPr txBox="1"/>
          <p:nvPr/>
        </p:nvSpPr>
        <p:spPr>
          <a:xfrm rot="3095073">
            <a:off x="6081654" y="1718603"/>
            <a:ext cx="431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Perpetua" panose="02020502060401020303" pitchFamily="18" charset="0"/>
                <a:cs typeface="Mongolian Baiti" panose="03000500000000000000" pitchFamily="66" charset="0"/>
              </a:rPr>
              <a:t>g.</a:t>
            </a:r>
          </a:p>
        </p:txBody>
      </p:sp>
    </p:spTree>
    <p:extLst>
      <p:ext uri="{BB962C8B-B14F-4D97-AF65-F5344CB8AC3E}">
        <p14:creationId xmlns:p14="http://schemas.microsoft.com/office/powerpoint/2010/main" val="9778079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882942" y="1433475"/>
            <a:ext cx="2393288" cy="2314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25" t="33000" r="42634" b="33500"/>
          <a:stretch/>
        </p:blipFill>
        <p:spPr bwMode="auto">
          <a:xfrm>
            <a:off x="3505200" y="1723952"/>
            <a:ext cx="3131127" cy="1733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66800" y="609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ell MT" panose="02020503060305020303" pitchFamily="18" charset="0"/>
              </a:rPr>
              <a:t>SANDIACO</a:t>
            </a:r>
          </a:p>
        </p:txBody>
      </p:sp>
      <p:sp>
        <p:nvSpPr>
          <p:cNvPr id="7" name="TextBox 6"/>
          <p:cNvSpPr txBox="1"/>
          <p:nvPr/>
        </p:nvSpPr>
        <p:spPr>
          <a:xfrm rot="17131499">
            <a:off x="3602175" y="2223406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Romantic" panose="00000400000000000000" pitchFamily="2" charset="2"/>
                <a:cs typeface="Proxy 9" panose="00000400000000000000" pitchFamily="2" charset="0"/>
              </a:rPr>
              <a:t>S</a:t>
            </a:r>
          </a:p>
        </p:txBody>
      </p:sp>
      <p:sp>
        <p:nvSpPr>
          <p:cNvPr id="9" name="TextBox 8"/>
          <p:cNvSpPr txBox="1"/>
          <p:nvPr/>
        </p:nvSpPr>
        <p:spPr>
          <a:xfrm rot="17460000">
            <a:off x="3657600" y="1920240"/>
            <a:ext cx="228600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Romantic" panose="00000400000000000000" pitchFamily="2" charset="2"/>
                <a:cs typeface="Proxy 9" panose="00000400000000000000" pitchFamily="2" charset="0"/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 rot="18550834">
            <a:off x="3812294" y="1576319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Romantic" panose="00000400000000000000" pitchFamily="2" charset="2"/>
                <a:cs typeface="Proxy 9" panose="00000400000000000000" pitchFamily="2" charset="0"/>
              </a:rPr>
              <a:t>N</a:t>
            </a:r>
          </a:p>
        </p:txBody>
      </p:sp>
      <p:sp>
        <p:nvSpPr>
          <p:cNvPr id="11" name="TextBox 10"/>
          <p:cNvSpPr txBox="1"/>
          <p:nvPr/>
        </p:nvSpPr>
        <p:spPr>
          <a:xfrm rot="19200000">
            <a:off x="4075071" y="1284361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Romantic" panose="00000400000000000000" pitchFamily="2" charset="2"/>
                <a:cs typeface="Proxy 9" panose="00000400000000000000" pitchFamily="2" charset="0"/>
              </a:rPr>
              <a:t>D</a:t>
            </a:r>
          </a:p>
        </p:txBody>
      </p:sp>
      <p:sp>
        <p:nvSpPr>
          <p:cNvPr id="12" name="TextBox 11"/>
          <p:cNvSpPr txBox="1"/>
          <p:nvPr/>
        </p:nvSpPr>
        <p:spPr>
          <a:xfrm rot="20160000">
            <a:off x="4349631" y="1090749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Romantic" panose="00000400000000000000" pitchFamily="2" charset="2"/>
                <a:cs typeface="Proxy 9" panose="00000400000000000000" pitchFamily="2" charset="0"/>
              </a:rPr>
              <a:t>I</a:t>
            </a:r>
          </a:p>
        </p:txBody>
      </p:sp>
      <p:sp>
        <p:nvSpPr>
          <p:cNvPr id="13" name="TextBox 12"/>
          <p:cNvSpPr txBox="1"/>
          <p:nvPr/>
        </p:nvSpPr>
        <p:spPr>
          <a:xfrm rot="21060000">
            <a:off x="4550308" y="1005563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Romantic" panose="00000400000000000000" pitchFamily="2" charset="2"/>
                <a:cs typeface="Proxy 9" panose="00000400000000000000" pitchFamily="2" charset="0"/>
              </a:rPr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 rot="360000">
            <a:off x="4923799" y="944736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Romantic" panose="00000400000000000000" pitchFamily="2" charset="2"/>
                <a:cs typeface="Proxy 9" panose="00000400000000000000" pitchFamily="2" charset="0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 rot="1080000">
            <a:off x="5303520" y="1005840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Romantic" panose="00000400000000000000" pitchFamily="2" charset="2"/>
                <a:cs typeface="Proxy 9" panose="00000400000000000000" pitchFamily="2" charset="0"/>
              </a:rPr>
              <a:t>O</a:t>
            </a:r>
          </a:p>
        </p:txBody>
      </p:sp>
      <p:sp>
        <p:nvSpPr>
          <p:cNvPr id="16" name="TextBox 15"/>
          <p:cNvSpPr txBox="1"/>
          <p:nvPr/>
        </p:nvSpPr>
        <p:spPr>
          <a:xfrm rot="2367322">
            <a:off x="5814326" y="1391633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Romantic" panose="00000400000000000000" pitchFamily="2" charset="2"/>
                <a:cs typeface="Proxy 9" panose="00000400000000000000" pitchFamily="2" charset="0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 rot="3102455">
            <a:off x="5992756" y="1521767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Romantic" panose="00000400000000000000" pitchFamily="2" charset="2"/>
                <a:cs typeface="Proxy 9" panose="00000400000000000000" pitchFamily="2" charset="0"/>
              </a:rPr>
              <a:t>n</a:t>
            </a:r>
          </a:p>
        </p:txBody>
      </p:sp>
      <p:sp>
        <p:nvSpPr>
          <p:cNvPr id="18" name="TextBox 17"/>
          <p:cNvSpPr txBox="1"/>
          <p:nvPr/>
        </p:nvSpPr>
        <p:spPr>
          <a:xfrm rot="3095073">
            <a:off x="6081654" y="1718603"/>
            <a:ext cx="431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Romantic" panose="00000400000000000000" pitchFamily="2" charset="2"/>
                <a:cs typeface="Proxy 9" panose="00000400000000000000" pitchFamily="2" charset="0"/>
              </a:rPr>
              <a:t>g.</a:t>
            </a:r>
          </a:p>
        </p:txBody>
      </p:sp>
    </p:spTree>
    <p:extLst>
      <p:ext uri="{BB962C8B-B14F-4D97-AF65-F5344CB8AC3E}">
        <p14:creationId xmlns:p14="http://schemas.microsoft.com/office/powerpoint/2010/main" val="21537029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882942" y="1433475"/>
            <a:ext cx="2393288" cy="2314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25" t="33000" r="42634" b="33500"/>
          <a:stretch/>
        </p:blipFill>
        <p:spPr bwMode="auto">
          <a:xfrm>
            <a:off x="3505200" y="1723952"/>
            <a:ext cx="3131127" cy="1733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66800" y="609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ell MT" panose="02020503060305020303" pitchFamily="18" charset="0"/>
              </a:rPr>
              <a:t>SANDIACO</a:t>
            </a:r>
          </a:p>
        </p:txBody>
      </p:sp>
      <p:sp>
        <p:nvSpPr>
          <p:cNvPr id="7" name="TextBox 6"/>
          <p:cNvSpPr txBox="1"/>
          <p:nvPr/>
        </p:nvSpPr>
        <p:spPr>
          <a:xfrm rot="17131499">
            <a:off x="3602175" y="2223406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itka Display" panose="02000505000000020004" pitchFamily="2" charset="0"/>
                <a:cs typeface="Proxy 9" panose="00000400000000000000" pitchFamily="2" charset="0"/>
              </a:rPr>
              <a:t>S</a:t>
            </a:r>
          </a:p>
        </p:txBody>
      </p:sp>
      <p:sp>
        <p:nvSpPr>
          <p:cNvPr id="9" name="TextBox 8"/>
          <p:cNvSpPr txBox="1"/>
          <p:nvPr/>
        </p:nvSpPr>
        <p:spPr>
          <a:xfrm rot="17460000">
            <a:off x="3657600" y="1920240"/>
            <a:ext cx="228600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itka Display" panose="02000505000000020004" pitchFamily="2" charset="0"/>
                <a:cs typeface="Proxy 9" panose="00000400000000000000" pitchFamily="2" charset="0"/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 rot="18550834">
            <a:off x="3812294" y="1576319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itka Display" panose="02000505000000020004" pitchFamily="2" charset="0"/>
                <a:cs typeface="Proxy 9" panose="00000400000000000000" pitchFamily="2" charset="0"/>
              </a:rPr>
              <a:t>N</a:t>
            </a:r>
          </a:p>
        </p:txBody>
      </p:sp>
      <p:sp>
        <p:nvSpPr>
          <p:cNvPr id="11" name="TextBox 10"/>
          <p:cNvSpPr txBox="1"/>
          <p:nvPr/>
        </p:nvSpPr>
        <p:spPr>
          <a:xfrm rot="19200000">
            <a:off x="4075071" y="1284361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itka Display" panose="02000505000000020004" pitchFamily="2" charset="0"/>
                <a:cs typeface="Proxy 9" panose="00000400000000000000" pitchFamily="2" charset="0"/>
              </a:rPr>
              <a:t>D</a:t>
            </a:r>
          </a:p>
        </p:txBody>
      </p:sp>
      <p:sp>
        <p:nvSpPr>
          <p:cNvPr id="12" name="TextBox 11"/>
          <p:cNvSpPr txBox="1"/>
          <p:nvPr/>
        </p:nvSpPr>
        <p:spPr>
          <a:xfrm rot="20160000">
            <a:off x="4349631" y="1090749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itka Display" panose="02000505000000020004" pitchFamily="2" charset="0"/>
                <a:cs typeface="Proxy 9" panose="00000400000000000000" pitchFamily="2" charset="0"/>
              </a:rPr>
              <a:t>I</a:t>
            </a:r>
          </a:p>
        </p:txBody>
      </p:sp>
      <p:sp>
        <p:nvSpPr>
          <p:cNvPr id="13" name="TextBox 12"/>
          <p:cNvSpPr txBox="1"/>
          <p:nvPr/>
        </p:nvSpPr>
        <p:spPr>
          <a:xfrm rot="21060000">
            <a:off x="4550308" y="1005563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itka Display" panose="02000505000000020004" pitchFamily="2" charset="0"/>
                <a:cs typeface="Proxy 9" panose="00000400000000000000" pitchFamily="2" charset="0"/>
              </a:rPr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 rot="360000">
            <a:off x="4923799" y="944736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itka Display" panose="02000505000000020004" pitchFamily="2" charset="0"/>
                <a:cs typeface="Proxy 9" panose="00000400000000000000" pitchFamily="2" charset="0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 rot="1080000">
            <a:off x="5303520" y="1005840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itka Display" panose="02000505000000020004" pitchFamily="2" charset="0"/>
                <a:cs typeface="Proxy 9" panose="00000400000000000000" pitchFamily="2" charset="0"/>
              </a:rPr>
              <a:t>O</a:t>
            </a:r>
          </a:p>
        </p:txBody>
      </p:sp>
      <p:sp>
        <p:nvSpPr>
          <p:cNvPr id="16" name="TextBox 15"/>
          <p:cNvSpPr txBox="1"/>
          <p:nvPr/>
        </p:nvSpPr>
        <p:spPr>
          <a:xfrm rot="2367322">
            <a:off x="5814326" y="1391633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itka Display" panose="02000505000000020004" pitchFamily="2" charset="0"/>
                <a:cs typeface="Proxy 9" panose="00000400000000000000" pitchFamily="2" charset="0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 rot="3102455">
            <a:off x="5992756" y="1521767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itka Display" panose="02000505000000020004" pitchFamily="2" charset="0"/>
                <a:cs typeface="Proxy 9" panose="00000400000000000000" pitchFamily="2" charset="0"/>
              </a:rPr>
              <a:t>n</a:t>
            </a:r>
          </a:p>
        </p:txBody>
      </p:sp>
      <p:sp>
        <p:nvSpPr>
          <p:cNvPr id="18" name="TextBox 17"/>
          <p:cNvSpPr txBox="1"/>
          <p:nvPr/>
        </p:nvSpPr>
        <p:spPr>
          <a:xfrm rot="3095073">
            <a:off x="6081654" y="1718603"/>
            <a:ext cx="431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itka Display" panose="02000505000000020004" pitchFamily="2" charset="0"/>
                <a:cs typeface="Proxy 9" panose="00000400000000000000" pitchFamily="2" charset="0"/>
              </a:rPr>
              <a:t>g.</a:t>
            </a:r>
          </a:p>
        </p:txBody>
      </p:sp>
    </p:spTree>
    <p:extLst>
      <p:ext uri="{BB962C8B-B14F-4D97-AF65-F5344CB8AC3E}">
        <p14:creationId xmlns:p14="http://schemas.microsoft.com/office/powerpoint/2010/main" val="42046112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882942" y="1433475"/>
            <a:ext cx="2393288" cy="23146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25" t="33000" r="42634" b="33500"/>
          <a:stretch/>
        </p:blipFill>
        <p:spPr bwMode="auto">
          <a:xfrm>
            <a:off x="3505200" y="1723952"/>
            <a:ext cx="3131127" cy="1733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66800" y="609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ell MT" panose="02020503060305020303" pitchFamily="18" charset="0"/>
              </a:rPr>
              <a:t>SANDIACO</a:t>
            </a:r>
          </a:p>
        </p:txBody>
      </p:sp>
      <p:sp>
        <p:nvSpPr>
          <p:cNvPr id="7" name="TextBox 6"/>
          <p:cNvSpPr txBox="1"/>
          <p:nvPr/>
        </p:nvSpPr>
        <p:spPr>
          <a:xfrm rot="17131499">
            <a:off x="3602175" y="2223406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itka Display" panose="02000505000000020004" pitchFamily="2" charset="0"/>
                <a:cs typeface="Proxy 9" panose="00000400000000000000" pitchFamily="2" charset="0"/>
              </a:rPr>
              <a:t>S</a:t>
            </a:r>
          </a:p>
        </p:txBody>
      </p:sp>
      <p:sp>
        <p:nvSpPr>
          <p:cNvPr id="9" name="TextBox 8"/>
          <p:cNvSpPr txBox="1"/>
          <p:nvPr/>
        </p:nvSpPr>
        <p:spPr>
          <a:xfrm rot="17460000">
            <a:off x="3657600" y="1920240"/>
            <a:ext cx="228600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itka Display" panose="02000505000000020004" pitchFamily="2" charset="0"/>
                <a:cs typeface="Proxy 9" panose="00000400000000000000" pitchFamily="2" charset="0"/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 rot="18550834">
            <a:off x="3812294" y="1576319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itka Display" panose="02000505000000020004" pitchFamily="2" charset="0"/>
                <a:cs typeface="Proxy 9" panose="00000400000000000000" pitchFamily="2" charset="0"/>
              </a:rPr>
              <a:t>N</a:t>
            </a:r>
          </a:p>
        </p:txBody>
      </p:sp>
      <p:sp>
        <p:nvSpPr>
          <p:cNvPr id="11" name="TextBox 10"/>
          <p:cNvSpPr txBox="1"/>
          <p:nvPr/>
        </p:nvSpPr>
        <p:spPr>
          <a:xfrm rot="19200000">
            <a:off x="4075071" y="1284361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itka Display" panose="02000505000000020004" pitchFamily="2" charset="0"/>
                <a:cs typeface="Proxy 9" panose="00000400000000000000" pitchFamily="2" charset="0"/>
              </a:rPr>
              <a:t>D</a:t>
            </a:r>
          </a:p>
        </p:txBody>
      </p:sp>
      <p:sp>
        <p:nvSpPr>
          <p:cNvPr id="12" name="TextBox 11"/>
          <p:cNvSpPr txBox="1"/>
          <p:nvPr/>
        </p:nvSpPr>
        <p:spPr>
          <a:xfrm rot="20160000">
            <a:off x="4349631" y="1090749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itka Display" panose="02000505000000020004" pitchFamily="2" charset="0"/>
                <a:cs typeface="Proxy 9" panose="00000400000000000000" pitchFamily="2" charset="0"/>
              </a:rPr>
              <a:t>I</a:t>
            </a:r>
          </a:p>
        </p:txBody>
      </p:sp>
      <p:sp>
        <p:nvSpPr>
          <p:cNvPr id="13" name="TextBox 12"/>
          <p:cNvSpPr txBox="1"/>
          <p:nvPr/>
        </p:nvSpPr>
        <p:spPr>
          <a:xfrm rot="21060000">
            <a:off x="4550308" y="1005563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itka Display" panose="02000505000000020004" pitchFamily="2" charset="0"/>
                <a:cs typeface="Proxy 9" panose="00000400000000000000" pitchFamily="2" charset="0"/>
              </a:rPr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 rot="360000">
            <a:off x="4923799" y="944736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itka Display" panose="02000505000000020004" pitchFamily="2" charset="0"/>
                <a:cs typeface="Proxy 9" panose="00000400000000000000" pitchFamily="2" charset="0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 rot="1080000">
            <a:off x="5303520" y="1005840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itka Display" panose="02000505000000020004" pitchFamily="2" charset="0"/>
                <a:cs typeface="Proxy 9" panose="00000400000000000000" pitchFamily="2" charset="0"/>
              </a:rPr>
              <a:t>O</a:t>
            </a:r>
          </a:p>
        </p:txBody>
      </p:sp>
      <p:sp>
        <p:nvSpPr>
          <p:cNvPr id="16" name="TextBox 15"/>
          <p:cNvSpPr txBox="1"/>
          <p:nvPr/>
        </p:nvSpPr>
        <p:spPr>
          <a:xfrm rot="2367322">
            <a:off x="5814326" y="1391633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itka Display" panose="02000505000000020004" pitchFamily="2" charset="0"/>
                <a:cs typeface="Proxy 9" panose="00000400000000000000" pitchFamily="2" charset="0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 rot="3102455">
            <a:off x="5992756" y="1521767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itka Display" panose="02000505000000020004" pitchFamily="2" charset="0"/>
                <a:cs typeface="Proxy 9" panose="00000400000000000000" pitchFamily="2" charset="0"/>
              </a:rPr>
              <a:t>n</a:t>
            </a:r>
          </a:p>
        </p:txBody>
      </p:sp>
      <p:sp>
        <p:nvSpPr>
          <p:cNvPr id="18" name="TextBox 17"/>
          <p:cNvSpPr txBox="1"/>
          <p:nvPr/>
        </p:nvSpPr>
        <p:spPr>
          <a:xfrm rot="3095073">
            <a:off x="6081654" y="1718603"/>
            <a:ext cx="431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itka Display" panose="02000505000000020004" pitchFamily="2" charset="0"/>
                <a:cs typeface="Proxy 9" panose="00000400000000000000" pitchFamily="2" charset="0"/>
              </a:rPr>
              <a:t>g.</a:t>
            </a:r>
          </a:p>
        </p:txBody>
      </p:sp>
    </p:spTree>
    <p:extLst>
      <p:ext uri="{BB962C8B-B14F-4D97-AF65-F5344CB8AC3E}">
        <p14:creationId xmlns:p14="http://schemas.microsoft.com/office/powerpoint/2010/main" val="1329316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/>
          </p:cNvSpPr>
          <p:nvPr/>
        </p:nvSpPr>
        <p:spPr>
          <a:xfrm>
            <a:off x="1326348" y="1652016"/>
            <a:ext cx="6674651" cy="33771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>
            <a:spLocks noChangeAspect="1"/>
          </p:cNvSpPr>
          <p:nvPr/>
        </p:nvSpPr>
        <p:spPr>
          <a:xfrm>
            <a:off x="609600" y="3134497"/>
            <a:ext cx="7924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000" b="1" dirty="0">
                <a:cs typeface="B Nazanin" panose="00000400000000000000" pitchFamily="2" charset="-78"/>
              </a:rPr>
              <a:t>سنجشگران دیار کهن</a:t>
            </a:r>
            <a:endParaRPr lang="en-US" sz="4000" b="1" dirty="0">
              <a:cs typeface="B Nazanin" panose="00000400000000000000" pitchFamily="2" charset="-78"/>
            </a:endParaRPr>
          </a:p>
          <a:p>
            <a:pPr algn="ctr" rtl="1"/>
            <a:r>
              <a:rPr lang="fa-IR" sz="2800" b="1" dirty="0">
                <a:cs typeface="B Nazanin" panose="00000400000000000000" pitchFamily="2" charset="-78"/>
              </a:rPr>
              <a:t>مهندسین مشاور</a:t>
            </a:r>
            <a:endParaRPr lang="en-US" sz="2800" b="1" dirty="0">
              <a:cs typeface="B Nazanin" panose="00000400000000000000" pitchFamily="2" charset="-78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84" t="20123" r="28886" b="33129"/>
          <a:stretch/>
        </p:blipFill>
        <p:spPr bwMode="auto">
          <a:xfrm rot="840000">
            <a:off x="2616121" y="1606837"/>
            <a:ext cx="3911758" cy="1886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6336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/>
          </p:cNvSpPr>
          <p:nvPr/>
        </p:nvSpPr>
        <p:spPr>
          <a:xfrm>
            <a:off x="1326348" y="1676400"/>
            <a:ext cx="6674651" cy="29961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>
            <a:spLocks/>
          </p:cNvSpPr>
          <p:nvPr/>
        </p:nvSpPr>
        <p:spPr>
          <a:xfrm>
            <a:off x="760326" y="3276600"/>
            <a:ext cx="7806693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  <a:cs typeface="B Nazanin" panose="00000400000000000000" pitchFamily="2" charset="-78"/>
              </a:rPr>
              <a:t>SANDIACO</a:t>
            </a:r>
            <a:endParaRPr lang="en-US" sz="3200" dirty="0">
              <a:latin typeface="Georgia" panose="02040502050405020303" pitchFamily="18" charset="0"/>
              <a:cs typeface="B Nazanin" panose="00000400000000000000" pitchFamily="2" charset="-78"/>
            </a:endParaRPr>
          </a:p>
          <a:p>
            <a:pPr algn="ctr">
              <a:lnSpc>
                <a:spcPct val="150000"/>
              </a:lnSpc>
            </a:pPr>
            <a:r>
              <a:rPr lang="en-US" sz="2400" dirty="0">
                <a:latin typeface="Georgia" panose="02040502050405020303" pitchFamily="18" charset="0"/>
                <a:cs typeface="B Nazanin" panose="00000400000000000000" pitchFamily="2" charset="-78"/>
              </a:rPr>
              <a:t>Consulting Engineers</a:t>
            </a:r>
            <a:endParaRPr lang="fa-IR" sz="2400" dirty="0">
              <a:latin typeface="Georgia" panose="02040502050405020303" pitchFamily="18" charset="0"/>
              <a:cs typeface="B Nazanin" panose="00000400000000000000" pitchFamily="2" charset="-78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84" t="20123" r="28886" b="33129"/>
          <a:stretch/>
        </p:blipFill>
        <p:spPr bwMode="auto">
          <a:xfrm rot="840000">
            <a:off x="2616121" y="1606837"/>
            <a:ext cx="3911758" cy="1886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167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/>
          </p:cNvSpPr>
          <p:nvPr/>
        </p:nvSpPr>
        <p:spPr>
          <a:xfrm>
            <a:off x="228600" y="1652016"/>
            <a:ext cx="8458200" cy="15483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>
            <a:spLocks/>
          </p:cNvSpPr>
          <p:nvPr/>
        </p:nvSpPr>
        <p:spPr>
          <a:xfrm>
            <a:off x="152400" y="207043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Georgia" panose="02040502050405020303" pitchFamily="18" charset="0"/>
                <a:cs typeface="B Nazanin" panose="00000400000000000000" pitchFamily="2" charset="-78"/>
              </a:rPr>
              <a:t>SANDIACO</a:t>
            </a:r>
            <a:endParaRPr lang="en-US" sz="2000" dirty="0">
              <a:latin typeface="Georgia" panose="02040502050405020303" pitchFamily="18" charset="0"/>
              <a:cs typeface="B Nazanin" panose="00000400000000000000" pitchFamily="2" charset="-78"/>
            </a:endParaRPr>
          </a:p>
          <a:p>
            <a:pPr algn="ctr">
              <a:lnSpc>
                <a:spcPct val="150000"/>
              </a:lnSpc>
            </a:pPr>
            <a:r>
              <a:rPr lang="en-US" sz="1600" dirty="0">
                <a:latin typeface="Georgia" panose="02040502050405020303" pitchFamily="18" charset="0"/>
                <a:cs typeface="B Nazanin" panose="00000400000000000000" pitchFamily="2" charset="-78"/>
              </a:rPr>
              <a:t>Consulting Engineers</a:t>
            </a:r>
            <a:endParaRPr lang="fa-IR" sz="1600" dirty="0">
              <a:latin typeface="Georgia" panose="02040502050405020303" pitchFamily="18" charset="0"/>
              <a:cs typeface="B Nazanin" panose="00000400000000000000" pitchFamily="2" charset="-78"/>
            </a:endParaRPr>
          </a:p>
        </p:txBody>
      </p:sp>
      <p:sp>
        <p:nvSpPr>
          <p:cNvPr id="19" name="TextBox 18"/>
          <p:cNvSpPr txBox="1">
            <a:spLocks noChangeAspect="1"/>
          </p:cNvSpPr>
          <p:nvPr/>
        </p:nvSpPr>
        <p:spPr>
          <a:xfrm>
            <a:off x="5638800" y="1901301"/>
            <a:ext cx="3200400" cy="1119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b="1" dirty="0">
                <a:cs typeface="B Nazanin" panose="00000400000000000000" pitchFamily="2" charset="-78"/>
              </a:rPr>
              <a:t>سنجشگران دیار کهن</a:t>
            </a:r>
            <a:endParaRPr lang="en-US" sz="2800" b="1" dirty="0">
              <a:cs typeface="B Nazanin" panose="00000400000000000000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b="1" dirty="0">
                <a:cs typeface="B Nazanin" panose="00000400000000000000" pitchFamily="2" charset="-78"/>
              </a:rPr>
              <a:t>مهندسین مشاور</a:t>
            </a:r>
            <a:endParaRPr lang="en-US" b="1" dirty="0">
              <a:cs typeface="B Nazanin" panose="00000400000000000000" pitchFamily="2" charset="-78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84" t="20123" r="28886" b="33129"/>
          <a:stretch/>
        </p:blipFill>
        <p:spPr bwMode="auto">
          <a:xfrm rot="840000">
            <a:off x="2654746" y="1683907"/>
            <a:ext cx="3222839" cy="1554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2109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185160" y="640080"/>
            <a:ext cx="3749040" cy="3749040"/>
            <a:chOff x="3185160" y="640080"/>
            <a:chExt cx="3749040" cy="3749040"/>
          </a:xfrm>
        </p:grpSpPr>
        <p:sp>
          <p:nvSpPr>
            <p:cNvPr id="2" name="Oval 1"/>
            <p:cNvSpPr/>
            <p:nvPr/>
          </p:nvSpPr>
          <p:spPr>
            <a:xfrm>
              <a:off x="3185160" y="640080"/>
              <a:ext cx="3749040" cy="3749040"/>
            </a:xfrm>
            <a:prstGeom prst="ellipse">
              <a:avLst/>
            </a:prstGeom>
            <a:ln w="50800" cmpd="dbl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>
              <a:spLocks noChangeAspect="1"/>
            </p:cNvSpPr>
            <p:nvPr/>
          </p:nvSpPr>
          <p:spPr>
            <a:xfrm>
              <a:off x="3886200" y="1179403"/>
              <a:ext cx="2438400" cy="2554397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20861843"/>
                </a:avLst>
              </a:prstTxWarp>
              <a:spAutoFit/>
            </a:bodyPr>
            <a:lstStyle/>
            <a:p>
              <a:pPr algn="ctr" rtl="1"/>
              <a:r>
                <a:rPr lang="fa-IR" sz="3200" b="1" dirty="0">
                  <a:cs typeface="B Nazanin" panose="00000400000000000000" pitchFamily="2" charset="-78"/>
                </a:rPr>
                <a:t>شماره ثبت 14982</a:t>
              </a:r>
              <a:endParaRPr lang="en-US" sz="4400" b="1" dirty="0">
                <a:cs typeface="B Nazanin" panose="00000400000000000000" pitchFamily="2" charset="-78"/>
              </a:endParaRPr>
            </a:p>
            <a:p>
              <a:pPr algn="ctr" rtl="1"/>
              <a:r>
                <a:rPr lang="fa-IR" sz="4400" b="1" dirty="0">
                  <a:cs typeface="B Nazanin" panose="00000400000000000000" pitchFamily="2" charset="-78"/>
                </a:rPr>
                <a:t>سنجشگران دیار کهن- </a:t>
              </a:r>
              <a:r>
                <a:rPr lang="fa-IR" sz="3200" b="1" dirty="0">
                  <a:cs typeface="B Nazanin" panose="00000400000000000000" pitchFamily="2" charset="-78"/>
                </a:rPr>
                <a:t>سهامی خاص</a:t>
              </a:r>
              <a:endParaRPr lang="en-US" sz="4400" b="1" dirty="0">
                <a:cs typeface="B Nazanin" panose="00000400000000000000" pitchFamily="2" charset="-78"/>
              </a:endParaRPr>
            </a:p>
          </p:txBody>
        </p:sp>
        <p:sp>
          <p:nvSpPr>
            <p:cNvPr id="26" name="TextBox 25"/>
            <p:cNvSpPr txBox="1">
              <a:spLocks/>
            </p:cNvSpPr>
            <p:nvPr/>
          </p:nvSpPr>
          <p:spPr>
            <a:xfrm>
              <a:off x="3962400" y="1447800"/>
              <a:ext cx="2209800" cy="2106914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0548896"/>
                </a:avLst>
              </a:prstTxWarp>
              <a:spAutoFit/>
            </a:bodyPr>
            <a:lstStyle/>
            <a:p>
              <a:pPr algn="ctr"/>
              <a:r>
                <a:rPr lang="en-US" sz="4400" dirty="0">
                  <a:latin typeface="Georgia" panose="02040502050405020303" pitchFamily="18" charset="0"/>
                  <a:cs typeface="B Nazanin" panose="00000400000000000000" pitchFamily="2" charset="-78"/>
                </a:rPr>
                <a:t>SANDIACO </a:t>
              </a:r>
              <a:r>
                <a:rPr lang="en-US" sz="2400" dirty="0">
                  <a:latin typeface="Georgia" panose="02040502050405020303" pitchFamily="18" charset="0"/>
                  <a:cs typeface="B Nazanin" panose="00000400000000000000" pitchFamily="2" charset="-78"/>
                </a:rPr>
                <a:t>Ltd.</a:t>
              </a:r>
              <a:endParaRPr lang="en-US" sz="4400" dirty="0">
                <a:latin typeface="Georgia" panose="02040502050405020303" pitchFamily="18" charset="0"/>
                <a:cs typeface="B Nazanin" panose="00000400000000000000" pitchFamily="2" charset="-78"/>
              </a:endParaRPr>
            </a:p>
            <a:p>
              <a:pPr algn="ctr"/>
              <a:r>
                <a:rPr lang="en-US" sz="2000" dirty="0">
                  <a:latin typeface="Georgia" panose="02040502050405020303" pitchFamily="18" charset="0"/>
                  <a:cs typeface="B Nazanin" panose="00000400000000000000" pitchFamily="2" charset="-78"/>
                </a:rPr>
                <a:t>Design &amp; Engineering</a:t>
              </a:r>
              <a:endParaRPr lang="fa-IR" sz="4400" dirty="0">
                <a:latin typeface="Georgia" panose="02040502050405020303" pitchFamily="18" charset="0"/>
                <a:cs typeface="B Nazanin" panose="00000400000000000000" pitchFamily="2" charset="-78"/>
              </a:endParaRPr>
            </a:p>
          </p:txBody>
        </p:sp>
        <p:pic>
          <p:nvPicPr>
            <p:cNvPr id="2051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84" t="20123" r="28886" b="33129"/>
            <a:stretch/>
          </p:blipFill>
          <p:spPr bwMode="auto">
            <a:xfrm rot="840000">
              <a:off x="3336281" y="1579049"/>
              <a:ext cx="3519425" cy="17551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90349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185160" y="640080"/>
            <a:ext cx="3749040" cy="3749040"/>
            <a:chOff x="3185160" y="640080"/>
            <a:chExt cx="3749040" cy="3749040"/>
          </a:xfrm>
        </p:grpSpPr>
        <p:sp>
          <p:nvSpPr>
            <p:cNvPr id="2" name="Oval 1"/>
            <p:cNvSpPr/>
            <p:nvPr/>
          </p:nvSpPr>
          <p:spPr>
            <a:xfrm>
              <a:off x="3185160" y="640080"/>
              <a:ext cx="3749040" cy="3749040"/>
            </a:xfrm>
            <a:prstGeom prst="ellipse">
              <a:avLst/>
            </a:prstGeom>
            <a:ln w="50800" cmpd="dbl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>
              <a:spLocks/>
            </p:cNvSpPr>
            <p:nvPr/>
          </p:nvSpPr>
          <p:spPr>
            <a:xfrm>
              <a:off x="3962400" y="1447800"/>
              <a:ext cx="2209800" cy="2106914"/>
            </a:xfrm>
            <a:prstGeom prst="rect">
              <a:avLst/>
            </a:prstGeom>
            <a:noFill/>
          </p:spPr>
          <p:txBody>
            <a:bodyPr wrap="square" rtlCol="0">
              <a:prstTxWarp prst="textArchUp">
                <a:avLst>
                  <a:gd name="adj" fmla="val 10548896"/>
                </a:avLst>
              </a:prstTxWarp>
              <a:spAutoFit/>
            </a:bodyPr>
            <a:lstStyle/>
            <a:p>
              <a:pPr algn="ctr"/>
              <a:r>
                <a:rPr lang="en-US" sz="4400" dirty="0">
                  <a:latin typeface="Georgia" panose="02040502050405020303" pitchFamily="18" charset="0"/>
                  <a:cs typeface="B Nazanin" panose="00000400000000000000" pitchFamily="2" charset="-78"/>
                </a:rPr>
                <a:t>SANDIACO</a:t>
              </a:r>
            </a:p>
            <a:p>
              <a:pPr algn="ctr"/>
              <a:r>
                <a:rPr lang="en-US" sz="2000" dirty="0">
                  <a:latin typeface="Georgia" panose="02040502050405020303" pitchFamily="18" charset="0"/>
                  <a:cs typeface="B Nazanin" panose="00000400000000000000" pitchFamily="2" charset="-78"/>
                </a:rPr>
                <a:t>Design &amp; Engineering</a:t>
              </a:r>
              <a:endParaRPr lang="fa-IR" sz="4400" dirty="0">
                <a:latin typeface="Georgia" panose="02040502050405020303" pitchFamily="18" charset="0"/>
                <a:cs typeface="B Nazanin" panose="00000400000000000000" pitchFamily="2" charset="-78"/>
              </a:endParaRPr>
            </a:p>
          </p:txBody>
        </p:sp>
        <p:pic>
          <p:nvPicPr>
            <p:cNvPr id="2051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84" t="20123" r="28886" b="33129"/>
            <a:stretch/>
          </p:blipFill>
          <p:spPr bwMode="auto">
            <a:xfrm rot="840000">
              <a:off x="3336281" y="1579049"/>
              <a:ext cx="3519425" cy="17551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9" name="TextBox 18"/>
            <p:cNvSpPr txBox="1">
              <a:spLocks noChangeAspect="1"/>
            </p:cNvSpPr>
            <p:nvPr/>
          </p:nvSpPr>
          <p:spPr>
            <a:xfrm>
              <a:off x="3810000" y="762000"/>
              <a:ext cx="2590800" cy="2895600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20698141"/>
                </a:avLst>
              </a:prstTxWarp>
              <a:spAutoFit/>
            </a:bodyPr>
            <a:lstStyle/>
            <a:p>
              <a:pPr algn="ctr" rtl="1"/>
              <a:r>
                <a:rPr lang="fa-IR" sz="2800" b="1" dirty="0">
                  <a:cs typeface="B Nazanin" panose="00000400000000000000" pitchFamily="2" charset="-78"/>
                </a:rPr>
                <a:t>طراحی و مهندسی</a:t>
              </a:r>
              <a:endParaRPr lang="en-US" sz="4000" b="1" dirty="0">
                <a:cs typeface="B Nazanin" panose="00000400000000000000" pitchFamily="2" charset="-78"/>
              </a:endParaRPr>
            </a:p>
            <a:p>
              <a:pPr algn="ctr" rtl="1"/>
              <a:r>
                <a:rPr lang="fa-IR" sz="4400" b="1" dirty="0">
                  <a:cs typeface="B Nazanin" panose="00000400000000000000" pitchFamily="2" charset="-78"/>
                </a:rPr>
                <a:t>          سنجشگران دیارکهن          </a:t>
              </a:r>
              <a:endParaRPr lang="en-US" sz="4400" b="1" dirty="0">
                <a:cs typeface="B Nazanin" panose="000004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6681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33400" y="1066800"/>
            <a:ext cx="7924800" cy="4572000"/>
            <a:chOff x="533400" y="1066800"/>
            <a:chExt cx="7924800" cy="4572000"/>
          </a:xfrm>
        </p:grpSpPr>
        <p:sp>
          <p:nvSpPr>
            <p:cNvPr id="5" name="Rectangle 4"/>
            <p:cNvSpPr>
              <a:spLocks/>
            </p:cNvSpPr>
            <p:nvPr/>
          </p:nvSpPr>
          <p:spPr>
            <a:xfrm>
              <a:off x="533400" y="1066800"/>
              <a:ext cx="7924800" cy="4572000"/>
            </a:xfrm>
            <a:prstGeom prst="rect">
              <a:avLst/>
            </a:prstGeom>
            <a:ln w="88900" cmpd="dbl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>
              <a:spLocks/>
            </p:cNvSpPr>
            <p:nvPr/>
          </p:nvSpPr>
          <p:spPr>
            <a:xfrm>
              <a:off x="533400" y="4038600"/>
              <a:ext cx="79248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dirty="0">
                  <a:latin typeface="Georgia" panose="02040502050405020303" pitchFamily="18" charset="0"/>
                  <a:cs typeface="B Nazanin" panose="00000400000000000000" pitchFamily="2" charset="-78"/>
                </a:rPr>
                <a:t>SANDIACO </a:t>
              </a:r>
              <a:r>
                <a:rPr lang="en-US" sz="4000" dirty="0">
                  <a:latin typeface="Georgia" panose="02040502050405020303" pitchFamily="18" charset="0"/>
                  <a:cs typeface="B Nazanin" panose="00000400000000000000" pitchFamily="2" charset="-78"/>
                </a:rPr>
                <a:t>Ltd.</a:t>
              </a:r>
              <a:endParaRPr lang="en-US" sz="4400" dirty="0">
                <a:latin typeface="Georgia" panose="02040502050405020303" pitchFamily="18" charset="0"/>
                <a:cs typeface="B Nazanin" panose="00000400000000000000" pitchFamily="2" charset="-78"/>
              </a:endParaRPr>
            </a:p>
            <a:p>
              <a:pPr algn="ctr"/>
              <a:r>
                <a:rPr lang="en-US" sz="2800" dirty="0">
                  <a:latin typeface="Georgia" panose="02040502050405020303" pitchFamily="18" charset="0"/>
                  <a:cs typeface="B Nazanin" panose="00000400000000000000" pitchFamily="2" charset="-78"/>
                </a:rPr>
                <a:t>Design &amp; Engineering</a:t>
              </a:r>
              <a:endParaRPr lang="fa-IR" sz="2800" dirty="0">
                <a:latin typeface="Georgia" panose="02040502050405020303" pitchFamily="18" charset="0"/>
                <a:cs typeface="B Nazanin" panose="00000400000000000000" pitchFamily="2" charset="-78"/>
              </a:endParaRPr>
            </a:p>
          </p:txBody>
        </p:sp>
        <p:sp>
          <p:nvSpPr>
            <p:cNvPr id="19" name="TextBox 18"/>
            <p:cNvSpPr txBox="1">
              <a:spLocks noChangeAspect="1"/>
            </p:cNvSpPr>
            <p:nvPr/>
          </p:nvSpPr>
          <p:spPr>
            <a:xfrm>
              <a:off x="533400" y="1175028"/>
              <a:ext cx="7924800" cy="1415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fa-IR" sz="5400" b="1" dirty="0">
                  <a:cs typeface="B Nazanin" panose="00000400000000000000" pitchFamily="2" charset="-78"/>
                </a:rPr>
                <a:t>سنجشگران دیار کهن </a:t>
              </a:r>
              <a:r>
                <a:rPr lang="fa-IR" sz="3200" b="1" dirty="0">
                  <a:cs typeface="B Nazanin" panose="00000400000000000000" pitchFamily="2" charset="-78"/>
                </a:rPr>
                <a:t>(سهامی خاص)</a:t>
              </a:r>
            </a:p>
            <a:p>
              <a:pPr algn="ctr" rtl="1"/>
              <a:r>
                <a:rPr lang="fa-IR" sz="3200" b="1" dirty="0">
                  <a:cs typeface="B Nazanin" panose="00000400000000000000" pitchFamily="2" charset="-78"/>
                </a:rPr>
                <a:t>طراحی</a:t>
              </a:r>
              <a:r>
                <a:rPr lang="en-US" sz="3200" b="1" dirty="0">
                  <a:cs typeface="B Nazanin" panose="00000400000000000000" pitchFamily="2" charset="-78"/>
                </a:rPr>
                <a:t> </a:t>
              </a:r>
              <a:r>
                <a:rPr lang="fa-IR" sz="3200" b="1" dirty="0">
                  <a:cs typeface="B Nazanin" panose="00000400000000000000" pitchFamily="2" charset="-78"/>
                </a:rPr>
                <a:t> و مهندسی- ثبت 14982 </a:t>
              </a:r>
              <a:endParaRPr lang="en-US" sz="3200" b="1" dirty="0">
                <a:cs typeface="B Nazanin" panose="00000400000000000000" pitchFamily="2" charset="-78"/>
              </a:endParaRPr>
            </a:p>
          </p:txBody>
        </p:sp>
        <p:pic>
          <p:nvPicPr>
            <p:cNvPr id="2051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84" t="20123" r="28886" b="33129"/>
            <a:stretch/>
          </p:blipFill>
          <p:spPr bwMode="auto">
            <a:xfrm rot="840000">
              <a:off x="2539921" y="2397319"/>
              <a:ext cx="3911758" cy="1886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30410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09600" y="2340114"/>
            <a:ext cx="7342568" cy="1507373"/>
            <a:chOff x="609600" y="2340114"/>
            <a:chExt cx="7342568" cy="1507373"/>
          </a:xfrm>
        </p:grpSpPr>
        <p:sp>
          <p:nvSpPr>
            <p:cNvPr id="26" name="TextBox 25"/>
            <p:cNvSpPr txBox="1">
              <a:spLocks/>
            </p:cNvSpPr>
            <p:nvPr/>
          </p:nvSpPr>
          <p:spPr>
            <a:xfrm>
              <a:off x="987981" y="3124200"/>
              <a:ext cx="327921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latin typeface="Georgia" panose="02040502050405020303" pitchFamily="18" charset="0"/>
                  <a:cs typeface="B Nazanin" panose="00000400000000000000" pitchFamily="2" charset="-78"/>
                </a:rPr>
                <a:t>SANDIACO</a:t>
              </a:r>
              <a:endParaRPr lang="fa-IR" sz="1600" dirty="0">
                <a:latin typeface="Georgia" panose="02040502050405020303" pitchFamily="18" charset="0"/>
                <a:cs typeface="B Nazanin" panose="00000400000000000000" pitchFamily="2" charset="-78"/>
              </a:endParaRPr>
            </a:p>
          </p:txBody>
        </p:sp>
        <p:sp>
          <p:nvSpPr>
            <p:cNvPr id="19" name="TextBox 18"/>
            <p:cNvSpPr txBox="1">
              <a:spLocks noChangeAspect="1"/>
            </p:cNvSpPr>
            <p:nvPr/>
          </p:nvSpPr>
          <p:spPr>
            <a:xfrm>
              <a:off x="609600" y="2340114"/>
              <a:ext cx="43434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fa-IR" sz="4400" b="1" dirty="0">
                  <a:cs typeface="B Nazanin" panose="00000400000000000000" pitchFamily="2" charset="-78"/>
                </a:rPr>
                <a:t>سنجشگران دیار کهن</a:t>
              </a:r>
              <a:endParaRPr lang="en-US" sz="2400" b="1" dirty="0">
                <a:cs typeface="B Nazanin" panose="00000400000000000000" pitchFamily="2" charset="-78"/>
              </a:endParaRPr>
            </a:p>
          </p:txBody>
        </p:sp>
        <p:pic>
          <p:nvPicPr>
            <p:cNvPr id="2051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84" t="20123" r="28886" b="33129"/>
            <a:stretch/>
          </p:blipFill>
          <p:spPr bwMode="auto">
            <a:xfrm rot="840000">
              <a:off x="5076913" y="2460799"/>
              <a:ext cx="2875255" cy="1386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13489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7529</TotalTime>
  <Words>293</Words>
  <Application>Microsoft Office PowerPoint</Application>
  <PresentationFormat>On-screen Show (4:3)</PresentationFormat>
  <Paragraphs>151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Arial</vt:lpstr>
      <vt:lpstr>Bell MT</vt:lpstr>
      <vt:lpstr>Calibri</vt:lpstr>
      <vt:lpstr>Georgia</vt:lpstr>
      <vt:lpstr>Modern No. 20</vt:lpstr>
      <vt:lpstr>Mongolian Baiti</vt:lpstr>
      <vt:lpstr>Perpetua</vt:lpstr>
      <vt:lpstr>Romantic</vt:lpstr>
      <vt:lpstr>Sitka Display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Tekla-ShamsOmran4</cp:lastModifiedBy>
  <cp:revision>35</cp:revision>
  <cp:lastPrinted>2024-09-27T18:28:53Z</cp:lastPrinted>
  <dcterms:created xsi:type="dcterms:W3CDTF">2022-12-20T19:56:39Z</dcterms:created>
  <dcterms:modified xsi:type="dcterms:W3CDTF">2025-10-16T10:11:05Z</dcterms:modified>
</cp:coreProperties>
</file>